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60" r:id="rId3"/>
    <p:sldId id="262" r:id="rId4"/>
    <p:sldId id="284" r:id="rId5"/>
    <p:sldId id="285" r:id="rId6"/>
    <p:sldId id="281" r:id="rId7"/>
    <p:sldId id="282" r:id="rId8"/>
    <p:sldId id="287" r:id="rId9"/>
    <p:sldId id="288" r:id="rId10"/>
    <p:sldId id="269" r:id="rId11"/>
    <p:sldId id="268" r:id="rId12"/>
    <p:sldId id="271" r:id="rId13"/>
    <p:sldId id="289" r:id="rId14"/>
    <p:sldId id="270" r:id="rId15"/>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9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7" autoAdjust="0"/>
    <p:restoredTop sz="96404" autoAdjust="0"/>
  </p:normalViewPr>
  <p:slideViewPr>
    <p:cSldViewPr snapToGrid="0">
      <p:cViewPr varScale="1">
        <p:scale>
          <a:sx n="73" d="100"/>
          <a:sy n="73" d="100"/>
        </p:scale>
        <p:origin x="60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909E50-0C2A-4248-9CB0-DF055C26E620}" type="datetimeFigureOut">
              <a:rPr lang="uk-UA" smtClean="0"/>
              <a:t>10.07.2024</a:t>
            </a:fld>
            <a:endParaRPr lang="uk-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C6E94A-D6CC-41A6-B513-845B72C5711D}" type="slidenum">
              <a:rPr lang="uk-UA" smtClean="0"/>
              <a:t>‹#›</a:t>
            </a:fld>
            <a:endParaRPr lang="uk-UA"/>
          </a:p>
        </p:txBody>
      </p:sp>
    </p:spTree>
    <p:extLst>
      <p:ext uri="{BB962C8B-B14F-4D97-AF65-F5344CB8AC3E}">
        <p14:creationId xmlns:p14="http://schemas.microsoft.com/office/powerpoint/2010/main" val="41089309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b="1" u="sng" dirty="0" smtClean="0">
                <a:solidFill>
                  <a:srgbClr val="FF0000"/>
                </a:solidFill>
              </a:rPr>
              <a:t>УВАГА! ПЕРЕД</a:t>
            </a:r>
            <a:r>
              <a:rPr lang="uk-UA" b="1" u="sng" baseline="0" dirty="0" smtClean="0">
                <a:solidFill>
                  <a:srgbClr val="FF0000"/>
                </a:solidFill>
              </a:rPr>
              <a:t> РЕДАГУВАННЯМ ПРЕЗЕНТАЦІЇ ОЗНАЙОМТЕСЬ ТА ДОТРИМУЙТЕСЬ ВИМОГ І СТИЛІСТИКИ!</a:t>
            </a:r>
            <a:br>
              <a:rPr lang="uk-UA" b="1" u="sng" baseline="0" dirty="0" smtClean="0">
                <a:solidFill>
                  <a:srgbClr val="FF0000"/>
                </a:solidFill>
              </a:rPr>
            </a:br>
            <a:r>
              <a:rPr lang="uk-UA" b="1" u="sng" baseline="0" dirty="0" smtClean="0">
                <a:solidFill>
                  <a:srgbClr val="FF0000"/>
                </a:solidFill>
              </a:rPr>
              <a:t/>
            </a:r>
            <a:br>
              <a:rPr lang="uk-UA" b="1" u="sng" baseline="0" dirty="0" smtClean="0">
                <a:solidFill>
                  <a:srgbClr val="FF0000"/>
                </a:solidFill>
              </a:rPr>
            </a:br>
            <a:r>
              <a:rPr lang="uk-UA" b="0" u="none" baseline="0" dirty="0" smtClean="0">
                <a:solidFill>
                  <a:srgbClr val="FF0000"/>
                </a:solidFill>
              </a:rPr>
              <a:t>1) Встановіть шрифт </a:t>
            </a:r>
            <a:r>
              <a:rPr lang="en-US" b="0" i="0" u="none" baseline="0" dirty="0" err="1" smtClean="0">
                <a:solidFill>
                  <a:srgbClr val="FF0000"/>
                </a:solidFill>
              </a:rPr>
              <a:t>Proxima</a:t>
            </a:r>
            <a:r>
              <a:rPr lang="en-US" b="0" i="0" u="none" baseline="0" dirty="0" smtClean="0">
                <a:solidFill>
                  <a:srgbClr val="FF0000"/>
                </a:solidFill>
              </a:rPr>
              <a:t> Nova</a:t>
            </a:r>
            <a:r>
              <a:rPr lang="uk-UA" b="0" i="0" u="none" baseline="0" dirty="0" smtClean="0">
                <a:solidFill>
                  <a:srgbClr val="FF0000"/>
                </a:solidFill>
              </a:rPr>
              <a:t>. Цей шрифт обраний і затверджений як корпоративний. Використовуйте тільки його.</a:t>
            </a:r>
          </a:p>
          <a:p>
            <a:r>
              <a:rPr lang="uk-UA" b="0" i="0" u="none" baseline="0" dirty="0" smtClean="0">
                <a:solidFill>
                  <a:srgbClr val="FF0000"/>
                </a:solidFill>
              </a:rPr>
              <a:t>2) Кольори не змінюйте. Презентація виконана в єдиному стилі із використанням фірмових кольорів. </a:t>
            </a:r>
            <a:br>
              <a:rPr lang="uk-UA" b="0" i="0" u="none" baseline="0" dirty="0" smtClean="0">
                <a:solidFill>
                  <a:srgbClr val="FF0000"/>
                </a:solidFill>
              </a:rPr>
            </a:br>
            <a:r>
              <a:rPr lang="uk-UA" b="0" i="0" u="none" baseline="0" dirty="0" smtClean="0">
                <a:solidFill>
                  <a:srgbClr val="FF0000"/>
                </a:solidFill>
              </a:rPr>
              <a:t>3) Умовне число «100», «1000» змінюєте на значення притаманне саме вашій ОТГ. Розмір встановлений за умовчуванням – його також не змінюємо. Просто у віконці для редагування вводимо необхідне значення.</a:t>
            </a:r>
          </a:p>
          <a:p>
            <a:r>
              <a:rPr lang="uk-UA" b="0" i="0" u="none" baseline="0" dirty="0" smtClean="0">
                <a:solidFill>
                  <a:srgbClr val="FF0000"/>
                </a:solidFill>
              </a:rPr>
              <a:t>4) Елементи не переміщуйте. Єдиний випадок коли можна видалити елемент це не відповідність позиції вашій ОТГ. Наприклад, за 2020 рік на території ОТГ не відбулось жодного вбивства, відповідно розкриття немає. Ця позиція не відповідає вашій ОТГ. Отже, видаляєте цю графу. А стовпчик вирівнюєте. Елементи не повинні бути хаотично розкидані по слайду. Нулів «О» чи «-» бути не повинно.</a:t>
            </a:r>
            <a:br>
              <a:rPr lang="uk-UA" b="0" i="0" u="none" baseline="0" dirty="0" smtClean="0">
                <a:solidFill>
                  <a:srgbClr val="FF0000"/>
                </a:solidFill>
              </a:rPr>
            </a:br>
            <a:r>
              <a:rPr lang="uk-UA" b="0" i="0" u="none" baseline="0" dirty="0" smtClean="0">
                <a:solidFill>
                  <a:srgbClr val="FF0000"/>
                </a:solidFill>
              </a:rPr>
              <a:t>5) Ваша презентація – це лише опорний конспект, це підказка для вас і зручний </a:t>
            </a:r>
            <a:r>
              <a:rPr lang="uk-UA" b="0" i="0" u="none" baseline="0" dirty="0" err="1" smtClean="0">
                <a:solidFill>
                  <a:srgbClr val="FF0000"/>
                </a:solidFill>
              </a:rPr>
              <a:t>візуал</a:t>
            </a:r>
            <a:r>
              <a:rPr lang="uk-UA" b="0" i="0" u="none" baseline="0" dirty="0" smtClean="0">
                <a:solidFill>
                  <a:srgbClr val="FF0000"/>
                </a:solidFill>
              </a:rPr>
              <a:t> для слухачів. Просто брати і просто називати цифри з презентації – це не звітування. Основні поняття повинні проговорюватись усно у промові.</a:t>
            </a:r>
            <a:br>
              <a:rPr lang="uk-UA" b="0" i="0" u="none" baseline="0" dirty="0" smtClean="0">
                <a:solidFill>
                  <a:srgbClr val="FF0000"/>
                </a:solidFill>
              </a:rPr>
            </a:br>
            <a:r>
              <a:rPr lang="uk-UA" b="0" i="0" u="none" baseline="0" dirty="0" smtClean="0">
                <a:solidFill>
                  <a:srgbClr val="FF0000"/>
                </a:solidFill>
              </a:rPr>
              <a:t/>
            </a:r>
            <a:br>
              <a:rPr lang="uk-UA" b="0" i="0" u="none" baseline="0" dirty="0" smtClean="0">
                <a:solidFill>
                  <a:srgbClr val="FF0000"/>
                </a:solidFill>
              </a:rPr>
            </a:br>
            <a:r>
              <a:rPr lang="uk-UA" b="0" i="0" u="none" baseline="0" dirty="0" smtClean="0">
                <a:solidFill>
                  <a:srgbClr val="FF0000"/>
                </a:solidFill>
              </a:rPr>
              <a:t>За додатковою інформацією чи питаннями щодо оформлення презентації не соромтесь телефонуйте: 067 284 72 00 Ярослава Крамаренко</a:t>
            </a:r>
          </a:p>
          <a:p>
            <a:endParaRPr lang="uk-UA" b="1" i="0" u="sng" dirty="0">
              <a:solidFill>
                <a:srgbClr val="FF0000"/>
              </a:solidFill>
            </a:endParaRPr>
          </a:p>
        </p:txBody>
      </p:sp>
      <p:sp>
        <p:nvSpPr>
          <p:cNvPr id="4" name="Номер слайда 3"/>
          <p:cNvSpPr>
            <a:spLocks noGrp="1"/>
          </p:cNvSpPr>
          <p:nvPr>
            <p:ph type="sldNum" sz="quarter" idx="10"/>
          </p:nvPr>
        </p:nvSpPr>
        <p:spPr/>
        <p:txBody>
          <a:bodyPr/>
          <a:lstStyle/>
          <a:p>
            <a:fld id="{01C6E94A-D6CC-41A6-B513-845B72C5711D}" type="slidenum">
              <a:rPr lang="uk-UA" smtClean="0"/>
              <a:t>1</a:t>
            </a:fld>
            <a:endParaRPr lang="uk-UA"/>
          </a:p>
        </p:txBody>
      </p:sp>
    </p:spTree>
    <p:extLst>
      <p:ext uri="{BB962C8B-B14F-4D97-AF65-F5344CB8AC3E}">
        <p14:creationId xmlns:p14="http://schemas.microsoft.com/office/powerpoint/2010/main" val="1634022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dirty="0" smtClean="0"/>
              <a:t>Розглянути матеріалів. Це</a:t>
            </a:r>
            <a:r>
              <a:rPr lang="en-US" dirty="0" smtClean="0"/>
              <a:t> </a:t>
            </a:r>
            <a:r>
              <a:rPr lang="uk-UA" dirty="0" smtClean="0"/>
              <a:t>документи,</a:t>
            </a:r>
            <a:r>
              <a:rPr lang="uk-UA" baseline="0" dirty="0" smtClean="0"/>
              <a:t> які прийнятті з ВП + розглянуті самостійно.  </a:t>
            </a:r>
          </a:p>
          <a:p>
            <a:r>
              <a:rPr lang="uk-UA" baseline="0" dirty="0" smtClean="0"/>
              <a:t>Значення вказуються за минулий рік та поточний: 2019(кількість викликів)/2020(кількість викликів), 2019(кількість розглянутих матеріалів)/2020(кількість розглянутих матеріалів)</a:t>
            </a:r>
            <a:endParaRPr lang="uk-UA" dirty="0"/>
          </a:p>
        </p:txBody>
      </p:sp>
      <p:sp>
        <p:nvSpPr>
          <p:cNvPr id="4" name="Номер слайда 3"/>
          <p:cNvSpPr>
            <a:spLocks noGrp="1"/>
          </p:cNvSpPr>
          <p:nvPr>
            <p:ph type="sldNum" sz="quarter" idx="10"/>
          </p:nvPr>
        </p:nvSpPr>
        <p:spPr/>
        <p:txBody>
          <a:bodyPr/>
          <a:lstStyle/>
          <a:p>
            <a:fld id="{01C6E94A-D6CC-41A6-B513-845B72C5711D}" type="slidenum">
              <a:rPr lang="uk-UA" smtClean="0"/>
              <a:t>3</a:t>
            </a:fld>
            <a:endParaRPr lang="uk-UA"/>
          </a:p>
        </p:txBody>
      </p:sp>
    </p:spTree>
    <p:extLst>
      <p:ext uri="{BB962C8B-B14F-4D97-AF65-F5344CB8AC3E}">
        <p14:creationId xmlns:p14="http://schemas.microsoft.com/office/powerpoint/2010/main" val="3812056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baseline="0" dirty="0" smtClean="0"/>
              <a:t>Значення вказуються за минулий рік та поточний: 2019(кількість правопорушень)/2020(кількість правопорушень), наприклад: крадіжка 20/10</a:t>
            </a:r>
          </a:p>
        </p:txBody>
      </p:sp>
      <p:sp>
        <p:nvSpPr>
          <p:cNvPr id="4" name="Номер слайда 3"/>
          <p:cNvSpPr>
            <a:spLocks noGrp="1"/>
          </p:cNvSpPr>
          <p:nvPr>
            <p:ph type="sldNum" sz="quarter" idx="10"/>
          </p:nvPr>
        </p:nvSpPr>
        <p:spPr/>
        <p:txBody>
          <a:bodyPr/>
          <a:lstStyle/>
          <a:p>
            <a:fld id="{01C6E94A-D6CC-41A6-B513-845B72C5711D}" type="slidenum">
              <a:rPr lang="uk-UA" smtClean="0"/>
              <a:t>10</a:t>
            </a:fld>
            <a:endParaRPr lang="uk-UA"/>
          </a:p>
        </p:txBody>
      </p:sp>
    </p:spTree>
    <p:extLst>
      <p:ext uri="{BB962C8B-B14F-4D97-AF65-F5344CB8AC3E}">
        <p14:creationId xmlns:p14="http://schemas.microsoft.com/office/powerpoint/2010/main" val="11639028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uk-UA" baseline="0" dirty="0" smtClean="0"/>
              <a:t>Значення вказуються за минулий рік та поточний: 2019(кількість правопорушень)/2020(кількість правопорушень), наприклад: умисне вбивство 2/1</a:t>
            </a:r>
          </a:p>
        </p:txBody>
      </p:sp>
      <p:sp>
        <p:nvSpPr>
          <p:cNvPr id="4" name="Номер слайда 3"/>
          <p:cNvSpPr>
            <a:spLocks noGrp="1"/>
          </p:cNvSpPr>
          <p:nvPr>
            <p:ph type="sldNum" sz="quarter" idx="10"/>
          </p:nvPr>
        </p:nvSpPr>
        <p:spPr/>
        <p:txBody>
          <a:bodyPr/>
          <a:lstStyle/>
          <a:p>
            <a:fld id="{01C6E94A-D6CC-41A6-B513-845B72C5711D}" type="slidenum">
              <a:rPr lang="uk-UA" smtClean="0"/>
              <a:t>11</a:t>
            </a:fld>
            <a:endParaRPr lang="uk-UA"/>
          </a:p>
        </p:txBody>
      </p:sp>
    </p:spTree>
    <p:extLst>
      <p:ext uri="{BB962C8B-B14F-4D97-AF65-F5344CB8AC3E}">
        <p14:creationId xmlns:p14="http://schemas.microsoft.com/office/powerpoint/2010/main" val="1728822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b="1" dirty="0" smtClean="0"/>
              <a:t>На</a:t>
            </a:r>
            <a:r>
              <a:rPr lang="uk-UA" b="1" baseline="0" dirty="0" smtClean="0"/>
              <a:t> пустих слайдах розміщуєте найякісніші, </a:t>
            </a:r>
            <a:r>
              <a:rPr lang="uk-UA" b="1" baseline="0" dirty="0" err="1" smtClean="0"/>
              <a:t>найуспішні</a:t>
            </a:r>
            <a:r>
              <a:rPr lang="uk-UA" b="1" baseline="0" dirty="0" smtClean="0"/>
              <a:t>, найвдаліші, найінформативніші фотографії, які мають смислове навантаження</a:t>
            </a:r>
            <a:r>
              <a:rPr lang="uk-UA" baseline="0" dirty="0" smtClean="0"/>
              <a:t>. Розмиті, з обрізаними головами чи тулубом не висвітлюємо. Не більше 2 фото на слайді, якщо буде більше, то вони будуть настільки маленькими, що слухачі/глядачі не побачать зображення. </a:t>
            </a:r>
          </a:p>
          <a:p>
            <a:endParaRPr lang="uk-UA" baseline="0" dirty="0" smtClean="0"/>
          </a:p>
          <a:p>
            <a:endParaRPr lang="uk-UA" dirty="0"/>
          </a:p>
        </p:txBody>
      </p:sp>
      <p:sp>
        <p:nvSpPr>
          <p:cNvPr id="4" name="Номер слайда 3"/>
          <p:cNvSpPr>
            <a:spLocks noGrp="1"/>
          </p:cNvSpPr>
          <p:nvPr>
            <p:ph type="sldNum" sz="quarter" idx="10"/>
          </p:nvPr>
        </p:nvSpPr>
        <p:spPr/>
        <p:txBody>
          <a:bodyPr/>
          <a:lstStyle/>
          <a:p>
            <a:fld id="{01C6E94A-D6CC-41A6-B513-845B72C5711D}" type="slidenum">
              <a:rPr lang="uk-UA" smtClean="0"/>
              <a:t>12</a:t>
            </a:fld>
            <a:endParaRPr lang="uk-UA"/>
          </a:p>
        </p:txBody>
      </p:sp>
    </p:spTree>
    <p:extLst>
      <p:ext uri="{BB962C8B-B14F-4D97-AF65-F5344CB8AC3E}">
        <p14:creationId xmlns:p14="http://schemas.microsoft.com/office/powerpoint/2010/main" val="33148890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uk-UA" b="1" dirty="0" smtClean="0"/>
              <a:t>На</a:t>
            </a:r>
            <a:r>
              <a:rPr lang="uk-UA" b="1" baseline="0" dirty="0" smtClean="0"/>
              <a:t> пустих слайдах розміщуєте найякісніші, </a:t>
            </a:r>
            <a:r>
              <a:rPr lang="uk-UA" b="1" baseline="0" dirty="0" err="1" smtClean="0"/>
              <a:t>найуспішні</a:t>
            </a:r>
            <a:r>
              <a:rPr lang="uk-UA" b="1" baseline="0" dirty="0" smtClean="0"/>
              <a:t>, найвдаліші, найінформативніші фотографії, які мають смислове навантаження</a:t>
            </a:r>
            <a:r>
              <a:rPr lang="uk-UA" baseline="0" dirty="0" smtClean="0"/>
              <a:t>. Розмиті, з обрізаними головами чи тулубом не висвітлюємо. Не більше 2 фото на слайді, якщо буде більше, то вони будуть настільки маленькими, що слухачі/глядачі не побачать зображення. </a:t>
            </a:r>
          </a:p>
          <a:p>
            <a:endParaRPr lang="uk-UA" baseline="0" dirty="0" smtClean="0"/>
          </a:p>
          <a:p>
            <a:endParaRPr lang="uk-UA" dirty="0"/>
          </a:p>
        </p:txBody>
      </p:sp>
      <p:sp>
        <p:nvSpPr>
          <p:cNvPr id="4" name="Номер слайда 3"/>
          <p:cNvSpPr>
            <a:spLocks noGrp="1"/>
          </p:cNvSpPr>
          <p:nvPr>
            <p:ph type="sldNum" sz="quarter" idx="10"/>
          </p:nvPr>
        </p:nvSpPr>
        <p:spPr/>
        <p:txBody>
          <a:bodyPr/>
          <a:lstStyle/>
          <a:p>
            <a:fld id="{01C6E94A-D6CC-41A6-B513-845B72C5711D}" type="slidenum">
              <a:rPr lang="uk-UA" smtClean="0"/>
              <a:t>13</a:t>
            </a:fld>
            <a:endParaRPr lang="uk-UA"/>
          </a:p>
        </p:txBody>
      </p:sp>
    </p:spTree>
    <p:extLst>
      <p:ext uri="{BB962C8B-B14F-4D97-AF65-F5344CB8AC3E}">
        <p14:creationId xmlns:p14="http://schemas.microsoft.com/office/powerpoint/2010/main" val="4017998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01C6E94A-D6CC-41A6-B513-845B72C5711D}" type="slidenum">
              <a:rPr lang="uk-UA" smtClean="0"/>
              <a:t>14</a:t>
            </a:fld>
            <a:endParaRPr lang="uk-UA"/>
          </a:p>
        </p:txBody>
      </p:sp>
    </p:spTree>
    <p:extLst>
      <p:ext uri="{BB962C8B-B14F-4D97-AF65-F5344CB8AC3E}">
        <p14:creationId xmlns:p14="http://schemas.microsoft.com/office/powerpoint/2010/main" val="3714867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27063F98-9BFB-48F0-83B9-4EBBA86B68AB}" type="datetimeFigureOut">
              <a:rPr lang="uk-UA" smtClean="0"/>
              <a:t>10.07.2024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274117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7063F98-9BFB-48F0-83B9-4EBBA86B68AB}" type="datetimeFigureOut">
              <a:rPr lang="uk-UA" smtClean="0"/>
              <a:t>10.07.2024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3088713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7063F98-9BFB-48F0-83B9-4EBBA86B68AB}" type="datetimeFigureOut">
              <a:rPr lang="uk-UA" smtClean="0"/>
              <a:t>10.07.2024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1156519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27063F98-9BFB-48F0-83B9-4EBBA86B68AB}" type="datetimeFigureOut">
              <a:rPr lang="uk-UA" smtClean="0"/>
              <a:t>10.07.2024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221078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7063F98-9BFB-48F0-83B9-4EBBA86B68AB}" type="datetimeFigureOut">
              <a:rPr lang="uk-UA" smtClean="0"/>
              <a:t>10.07.2024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737591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27063F98-9BFB-48F0-83B9-4EBBA86B68AB}" type="datetimeFigureOut">
              <a:rPr lang="uk-UA" smtClean="0"/>
              <a:t>10.07.2024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2954799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27063F98-9BFB-48F0-83B9-4EBBA86B68AB}" type="datetimeFigureOut">
              <a:rPr lang="uk-UA" smtClean="0"/>
              <a:t>10.07.2024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3207265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27063F98-9BFB-48F0-83B9-4EBBA86B68AB}" type="datetimeFigureOut">
              <a:rPr lang="uk-UA" smtClean="0"/>
              <a:t>10.07.2024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1515505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7063F98-9BFB-48F0-83B9-4EBBA86B68AB}" type="datetimeFigureOut">
              <a:rPr lang="uk-UA" smtClean="0"/>
              <a:t>10.07.2024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2968573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7063F98-9BFB-48F0-83B9-4EBBA86B68AB}" type="datetimeFigureOut">
              <a:rPr lang="uk-UA" smtClean="0"/>
              <a:t>10.07.2024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517973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7063F98-9BFB-48F0-83B9-4EBBA86B68AB}" type="datetimeFigureOut">
              <a:rPr lang="uk-UA" smtClean="0"/>
              <a:t>10.07.2024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EA817AF-ABCD-4CF0-8950-E01922773A3C}" type="slidenum">
              <a:rPr lang="uk-UA" smtClean="0"/>
              <a:t>‹#›</a:t>
            </a:fld>
            <a:endParaRPr lang="uk-UA"/>
          </a:p>
        </p:txBody>
      </p:sp>
    </p:spTree>
    <p:extLst>
      <p:ext uri="{BB962C8B-B14F-4D97-AF65-F5344CB8AC3E}">
        <p14:creationId xmlns:p14="http://schemas.microsoft.com/office/powerpoint/2010/main" val="3896618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063F98-9BFB-48F0-83B9-4EBBA86B68AB}" type="datetimeFigureOut">
              <a:rPr lang="uk-UA" smtClean="0"/>
              <a:t>10.07.2024</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817AF-ABCD-4CF0-8950-E01922773A3C}" type="slidenum">
              <a:rPr lang="uk-UA" smtClean="0"/>
              <a:t>‹#›</a:t>
            </a:fld>
            <a:endParaRPr lang="uk-UA"/>
          </a:p>
        </p:txBody>
      </p:sp>
    </p:spTree>
    <p:extLst>
      <p:ext uri="{BB962C8B-B14F-4D97-AF65-F5344CB8AC3E}">
        <p14:creationId xmlns:p14="http://schemas.microsoft.com/office/powerpoint/2010/main" val="2538466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2.jpeg"/><Relationship Id="rId7"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 Id="rId9" Type="http://schemas.openxmlformats.org/officeDocument/2006/relationships/image" Target="../media/image25.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28.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27.png"/><Relationship Id="rId4" Type="http://schemas.openxmlformats.org/officeDocument/2006/relationships/image" Target="../media/image26.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emf"/><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4208"/>
            <a:ext cx="12252960" cy="6892208"/>
          </a:xfrm>
          <a:prstGeom prst="rect">
            <a:avLst/>
          </a:prstGeom>
        </p:spPr>
      </p:pic>
      <p:sp>
        <p:nvSpPr>
          <p:cNvPr id="3" name="TextBox 2"/>
          <p:cNvSpPr txBox="1"/>
          <p:nvPr/>
        </p:nvSpPr>
        <p:spPr>
          <a:xfrm>
            <a:off x="2334417" y="3441614"/>
            <a:ext cx="7584127" cy="2677656"/>
          </a:xfrm>
          <a:prstGeom prst="rect">
            <a:avLst/>
          </a:prstGeom>
          <a:noFill/>
        </p:spPr>
        <p:txBody>
          <a:bodyPr wrap="none" rtlCol="0">
            <a:spAutoFit/>
          </a:bodyPr>
          <a:lstStyle/>
          <a:p>
            <a:pPr algn="ctr">
              <a:lnSpc>
                <a:spcPct val="150000"/>
              </a:lnSpc>
            </a:pPr>
            <a:r>
              <a:rPr lang="uk-UA" sz="2800" dirty="0" smtClean="0">
                <a:solidFill>
                  <a:srgbClr val="182947"/>
                </a:solidFill>
                <a:latin typeface="Proxima Nova Rg" panose="02000506030000020004" pitchFamily="2" charset="0"/>
              </a:rPr>
              <a:t>З В І Т</a:t>
            </a:r>
          </a:p>
          <a:p>
            <a:pPr algn="ctr">
              <a:lnSpc>
                <a:spcPct val="150000"/>
              </a:lnSpc>
            </a:pPr>
            <a:r>
              <a:rPr lang="uk-UA" sz="2800" dirty="0">
                <a:solidFill>
                  <a:srgbClr val="182947"/>
                </a:solidFill>
                <a:latin typeface="Proxima Nova Rg" panose="02000506030000020004" pitchFamily="2" charset="0"/>
              </a:rPr>
              <a:t>з</a:t>
            </a:r>
            <a:r>
              <a:rPr lang="uk-UA" sz="2800" dirty="0" smtClean="0">
                <a:solidFill>
                  <a:srgbClr val="182947"/>
                </a:solidFill>
                <a:latin typeface="Proxima Nova Rg" panose="02000506030000020004" pitchFamily="2" charset="0"/>
              </a:rPr>
              <a:t>а І півріччя 2024 року</a:t>
            </a:r>
          </a:p>
          <a:p>
            <a:pPr algn="ctr">
              <a:lnSpc>
                <a:spcPct val="150000"/>
              </a:lnSpc>
            </a:pPr>
            <a:r>
              <a:rPr lang="uk-UA" sz="2800" dirty="0" smtClean="0">
                <a:solidFill>
                  <a:srgbClr val="182947"/>
                </a:solidFill>
                <a:latin typeface="Proxima Nova Rg" panose="02000506030000020004" pitchFamily="2" charset="0"/>
              </a:rPr>
              <a:t>поліцейських офіцерів громади</a:t>
            </a:r>
          </a:p>
          <a:p>
            <a:pPr algn="ctr">
              <a:lnSpc>
                <a:spcPct val="150000"/>
              </a:lnSpc>
            </a:pPr>
            <a:r>
              <a:rPr lang="uk-UA" sz="2800" dirty="0" err="1" smtClean="0">
                <a:solidFill>
                  <a:schemeClr val="tx2">
                    <a:lumMod val="50000"/>
                  </a:schemeClr>
                </a:solidFill>
                <a:latin typeface="Proxima Nova Rg" panose="02000506030000020004" pitchFamily="2" charset="0"/>
              </a:rPr>
              <a:t>Вараської</a:t>
            </a:r>
            <a:r>
              <a:rPr lang="uk-UA" sz="2800" dirty="0" smtClean="0">
                <a:solidFill>
                  <a:schemeClr val="tx2">
                    <a:lumMod val="50000"/>
                  </a:schemeClr>
                </a:solidFill>
                <a:latin typeface="Proxima Nova Rg" panose="02000506030000020004" pitchFamily="2" charset="0"/>
              </a:rPr>
              <a:t> міської </a:t>
            </a:r>
            <a:r>
              <a:rPr lang="uk-UA" sz="2800" dirty="0" smtClean="0">
                <a:solidFill>
                  <a:srgbClr val="182947"/>
                </a:solidFill>
                <a:latin typeface="Proxima Nova Rg" panose="02000506030000020004" pitchFamily="2" charset="0"/>
              </a:rPr>
              <a:t>територіальної громади</a:t>
            </a:r>
            <a:endParaRPr lang="uk-UA" sz="2800" dirty="0">
              <a:solidFill>
                <a:srgbClr val="182947"/>
              </a:solidFill>
              <a:latin typeface="Proxima Nova Rg" panose="02000506030000020004" pitchFamily="2" charset="0"/>
            </a:endParaRPr>
          </a:p>
        </p:txBody>
      </p:sp>
      <p:cxnSp>
        <p:nvCxnSpPr>
          <p:cNvPr id="6" name="Прямая соединительная линия 5"/>
          <p:cNvCxnSpPr/>
          <p:nvPr/>
        </p:nvCxnSpPr>
        <p:spPr>
          <a:xfrm>
            <a:off x="231354" y="1916935"/>
            <a:ext cx="4583017" cy="11017"/>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7" name="Прямая соединительная линия 6"/>
          <p:cNvCxnSpPr/>
          <p:nvPr/>
        </p:nvCxnSpPr>
        <p:spPr>
          <a:xfrm>
            <a:off x="7346414" y="1927952"/>
            <a:ext cx="4583017" cy="11017"/>
          </a:xfrm>
          <a:prstGeom prst="line">
            <a:avLst/>
          </a:prstGeom>
          <a:ln w="19050"/>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626704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3001"/>
            <a:ext cx="12192000" cy="6857919"/>
          </a:xfrm>
          <a:prstGeom prst="rect">
            <a:avLst/>
          </a:prstGeom>
          <a:solidFill>
            <a:schemeClr val="bg1"/>
          </a:solidFill>
        </p:spPr>
      </p:pic>
      <p:pic>
        <p:nvPicPr>
          <p:cNvPr id="11" name="Рисунок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8287" y="2729939"/>
            <a:ext cx="681811" cy="716925"/>
          </a:xfrm>
          <a:prstGeom prst="rect">
            <a:avLst/>
          </a:prstGeom>
        </p:spPr>
      </p:pic>
      <p:cxnSp>
        <p:nvCxnSpPr>
          <p:cNvPr id="19" name="Прямая соединительная линия 18"/>
          <p:cNvCxnSpPr/>
          <p:nvPr/>
        </p:nvCxnSpPr>
        <p:spPr>
          <a:xfrm>
            <a:off x="1940054" y="2357387"/>
            <a:ext cx="8213094" cy="7964"/>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20" name="TextBox 19"/>
          <p:cNvSpPr txBox="1"/>
          <p:nvPr/>
        </p:nvSpPr>
        <p:spPr>
          <a:xfrm>
            <a:off x="109711" y="3446864"/>
            <a:ext cx="3978974" cy="338554"/>
          </a:xfrm>
          <a:prstGeom prst="rect">
            <a:avLst/>
          </a:prstGeom>
          <a:noFill/>
        </p:spPr>
        <p:txBody>
          <a:bodyPr wrap="none" rtlCol="0">
            <a:spAutoFit/>
          </a:bodyPr>
          <a:lstStyle/>
          <a:p>
            <a:pPr algn="ctr"/>
            <a:r>
              <a:rPr lang="uk-UA" sz="1600" b="1" dirty="0" smtClean="0">
                <a:solidFill>
                  <a:srgbClr val="182947"/>
                </a:solidFill>
                <a:latin typeface="Proxima Nova Rg" panose="02000506030000020004" pitchFamily="2" charset="0"/>
              </a:rPr>
              <a:t>Незаконне видобування бурштину</a:t>
            </a:r>
            <a:endParaRPr lang="uk-UA" sz="1600" b="1" dirty="0">
              <a:solidFill>
                <a:srgbClr val="182947"/>
              </a:solidFill>
              <a:latin typeface="Proxima Nova Rg" panose="02000506030000020004" pitchFamily="2" charset="0"/>
            </a:endParaRPr>
          </a:p>
        </p:txBody>
      </p:sp>
      <p:sp>
        <p:nvSpPr>
          <p:cNvPr id="22" name="TextBox 21"/>
          <p:cNvSpPr txBox="1"/>
          <p:nvPr/>
        </p:nvSpPr>
        <p:spPr>
          <a:xfrm>
            <a:off x="3036500" y="4442398"/>
            <a:ext cx="389850"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7</a:t>
            </a:r>
            <a:endParaRPr lang="uk-UA" sz="2800" dirty="0">
              <a:solidFill>
                <a:srgbClr val="182947"/>
              </a:solidFill>
              <a:latin typeface="Proxima Nova Rg" panose="02000506030000020004" pitchFamily="2" charset="0"/>
            </a:endParaRPr>
          </a:p>
        </p:txBody>
      </p:sp>
      <p:pic>
        <p:nvPicPr>
          <p:cNvPr id="23" name="Рисунок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91989" y="2695007"/>
            <a:ext cx="733314" cy="716925"/>
          </a:xfrm>
          <a:prstGeom prst="rect">
            <a:avLst/>
          </a:prstGeom>
        </p:spPr>
      </p:pic>
      <p:sp>
        <p:nvSpPr>
          <p:cNvPr id="24" name="TextBox 23"/>
          <p:cNvSpPr txBox="1"/>
          <p:nvPr/>
        </p:nvSpPr>
        <p:spPr>
          <a:xfrm>
            <a:off x="9782978" y="4205766"/>
            <a:ext cx="184731" cy="369332"/>
          </a:xfrm>
          <a:prstGeom prst="rect">
            <a:avLst/>
          </a:prstGeom>
          <a:noFill/>
        </p:spPr>
        <p:txBody>
          <a:bodyPr wrap="none" rtlCol="0">
            <a:spAutoFit/>
          </a:bodyPr>
          <a:lstStyle/>
          <a:p>
            <a:endParaRPr lang="uk-UA" dirty="0"/>
          </a:p>
        </p:txBody>
      </p:sp>
      <p:sp>
        <p:nvSpPr>
          <p:cNvPr id="25" name="TextBox 24"/>
          <p:cNvSpPr txBox="1"/>
          <p:nvPr/>
        </p:nvSpPr>
        <p:spPr>
          <a:xfrm>
            <a:off x="4733178" y="3446863"/>
            <a:ext cx="2250937" cy="584775"/>
          </a:xfrm>
          <a:prstGeom prst="rect">
            <a:avLst/>
          </a:prstGeom>
          <a:noFill/>
        </p:spPr>
        <p:txBody>
          <a:bodyPr wrap="none" rtlCol="0">
            <a:spAutoFit/>
          </a:bodyPr>
          <a:lstStyle/>
          <a:p>
            <a:pPr algn="ctr"/>
            <a:r>
              <a:rPr lang="uk-UA" sz="1600" dirty="0" smtClean="0">
                <a:solidFill>
                  <a:srgbClr val="182947"/>
                </a:solidFill>
                <a:latin typeface="Proxima Nova Rg" panose="02000506030000020004" pitchFamily="2" charset="0"/>
              </a:rPr>
              <a:t>Самовільне зайняття</a:t>
            </a:r>
          </a:p>
          <a:p>
            <a:pPr algn="ctr"/>
            <a:r>
              <a:rPr lang="uk-UA" sz="1600" dirty="0" smtClean="0">
                <a:solidFill>
                  <a:srgbClr val="182947"/>
                </a:solidFill>
                <a:latin typeface="Proxima Nova Rg" panose="02000506030000020004" pitchFamily="2" charset="0"/>
              </a:rPr>
              <a:t>земельної ділянки</a:t>
            </a:r>
            <a:endParaRPr lang="uk-UA" sz="1600" dirty="0">
              <a:solidFill>
                <a:srgbClr val="182947"/>
              </a:solidFill>
              <a:latin typeface="Proxima Nova Rg" panose="02000506030000020004" pitchFamily="2" charset="0"/>
            </a:endParaRPr>
          </a:p>
        </p:txBody>
      </p:sp>
      <p:sp>
        <p:nvSpPr>
          <p:cNvPr id="26" name="TextBox 25"/>
          <p:cNvSpPr txBox="1"/>
          <p:nvPr/>
        </p:nvSpPr>
        <p:spPr>
          <a:xfrm>
            <a:off x="6592122" y="4442398"/>
            <a:ext cx="389850"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0</a:t>
            </a:r>
            <a:endParaRPr lang="uk-UA" sz="2800" dirty="0">
              <a:solidFill>
                <a:srgbClr val="182947"/>
              </a:solidFill>
              <a:latin typeface="Proxima Nova Rg" panose="02000506030000020004" pitchFamily="2" charset="0"/>
            </a:endParaRPr>
          </a:p>
        </p:txBody>
      </p:sp>
      <p:pic>
        <p:nvPicPr>
          <p:cNvPr id="27" name="Рисунок 2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516878" y="2729938"/>
            <a:ext cx="716925" cy="716925"/>
          </a:xfrm>
          <a:prstGeom prst="rect">
            <a:avLst/>
          </a:prstGeom>
        </p:spPr>
      </p:pic>
      <p:sp>
        <p:nvSpPr>
          <p:cNvPr id="28" name="TextBox 27"/>
          <p:cNvSpPr txBox="1"/>
          <p:nvPr/>
        </p:nvSpPr>
        <p:spPr>
          <a:xfrm>
            <a:off x="8088635" y="3449232"/>
            <a:ext cx="3573414" cy="830997"/>
          </a:xfrm>
          <a:prstGeom prst="rect">
            <a:avLst/>
          </a:prstGeom>
          <a:noFill/>
        </p:spPr>
        <p:txBody>
          <a:bodyPr wrap="none" rtlCol="0">
            <a:spAutoFit/>
          </a:bodyPr>
          <a:lstStyle/>
          <a:p>
            <a:pPr algn="ctr"/>
            <a:r>
              <a:rPr lang="uk-UA" sz="1600" dirty="0" smtClean="0">
                <a:solidFill>
                  <a:srgbClr val="182947"/>
                </a:solidFill>
                <a:latin typeface="Proxima Nova Rg" panose="02000506030000020004" pitchFamily="2" charset="0"/>
              </a:rPr>
              <a:t>Незаконне полювання та зайняття</a:t>
            </a:r>
          </a:p>
          <a:p>
            <a:pPr algn="ctr"/>
            <a:r>
              <a:rPr lang="uk-UA" sz="1600" dirty="0" smtClean="0">
                <a:solidFill>
                  <a:srgbClr val="182947"/>
                </a:solidFill>
                <a:latin typeface="Proxima Nova Rg" panose="02000506030000020004" pitchFamily="2" charset="0"/>
              </a:rPr>
              <a:t>рибним, звіриним іншим</a:t>
            </a:r>
          </a:p>
          <a:p>
            <a:pPr algn="ctr"/>
            <a:r>
              <a:rPr lang="uk-UA" sz="1600" dirty="0" smtClean="0">
                <a:solidFill>
                  <a:srgbClr val="182947"/>
                </a:solidFill>
                <a:latin typeface="Proxima Nova Rg" panose="02000506030000020004" pitchFamily="2" charset="0"/>
              </a:rPr>
              <a:t>водним добувним промислом</a:t>
            </a:r>
            <a:endParaRPr lang="uk-UA" sz="1600" dirty="0">
              <a:solidFill>
                <a:srgbClr val="182947"/>
              </a:solidFill>
              <a:latin typeface="Proxima Nova Rg" panose="02000506030000020004" pitchFamily="2" charset="0"/>
            </a:endParaRPr>
          </a:p>
        </p:txBody>
      </p:sp>
      <p:sp>
        <p:nvSpPr>
          <p:cNvPr id="29" name="TextBox 28"/>
          <p:cNvSpPr txBox="1"/>
          <p:nvPr/>
        </p:nvSpPr>
        <p:spPr>
          <a:xfrm>
            <a:off x="11142878" y="4437354"/>
            <a:ext cx="389850"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6</a:t>
            </a:r>
            <a:endParaRPr lang="uk-UA" sz="2800" dirty="0">
              <a:solidFill>
                <a:srgbClr val="182947"/>
              </a:solidFill>
              <a:latin typeface="Proxima Nova Rg" panose="02000506030000020004" pitchFamily="2" charset="0"/>
            </a:endParaRPr>
          </a:p>
        </p:txBody>
      </p:sp>
      <p:sp>
        <p:nvSpPr>
          <p:cNvPr id="33" name="TextBox 32"/>
          <p:cNvSpPr txBox="1"/>
          <p:nvPr/>
        </p:nvSpPr>
        <p:spPr>
          <a:xfrm>
            <a:off x="260272" y="579421"/>
            <a:ext cx="4839786"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ПРОФІЛАКТИЧНА РОБОТА</a:t>
            </a:r>
            <a:endParaRPr lang="uk-UA" sz="2800" dirty="0">
              <a:solidFill>
                <a:schemeClr val="bg1"/>
              </a:solidFill>
              <a:latin typeface="Proxima Nova Rg" panose="02000506030000020004" pitchFamily="2" charset="0"/>
            </a:endParaRPr>
          </a:p>
        </p:txBody>
      </p:sp>
      <p:sp>
        <p:nvSpPr>
          <p:cNvPr id="34" name="Прямоугольник 33"/>
          <p:cNvSpPr/>
          <p:nvPr/>
        </p:nvSpPr>
        <p:spPr>
          <a:xfrm>
            <a:off x="1940054" y="1799836"/>
            <a:ext cx="8311891" cy="523220"/>
          </a:xfrm>
          <a:prstGeom prst="rect">
            <a:avLst/>
          </a:prstGeom>
        </p:spPr>
        <p:txBody>
          <a:bodyPr wrap="none">
            <a:spAutoFit/>
          </a:bodyPr>
          <a:lstStyle/>
          <a:p>
            <a:r>
              <a:rPr lang="uk-UA" sz="2800" dirty="0">
                <a:solidFill>
                  <a:srgbClr val="182947"/>
                </a:solidFill>
                <a:latin typeface="Proxima Nova Lt" panose="02000506030000020004" pitchFamily="2" charset="0"/>
              </a:rPr>
              <a:t>у</a:t>
            </a:r>
            <a:r>
              <a:rPr lang="uk-UA" sz="2800" dirty="0" smtClean="0">
                <a:solidFill>
                  <a:srgbClr val="182947"/>
                </a:solidFill>
                <a:latin typeface="Proxima Nova Lt" panose="02000506030000020004" pitchFamily="2" charset="0"/>
              </a:rPr>
              <a:t> сфері захисту довкілля та природних ресурсів</a:t>
            </a:r>
            <a:endParaRPr lang="uk-UA" sz="2800" dirty="0">
              <a:solidFill>
                <a:srgbClr val="182947"/>
              </a:solidFill>
              <a:latin typeface="Proxima Nova Lt" panose="02000506030000020004" pitchFamily="2" charset="0"/>
            </a:endParaRPr>
          </a:p>
        </p:txBody>
      </p:sp>
      <p:cxnSp>
        <p:nvCxnSpPr>
          <p:cNvPr id="7" name="Прямая соединительная линия 6"/>
          <p:cNvCxnSpPr/>
          <p:nvPr/>
        </p:nvCxnSpPr>
        <p:spPr>
          <a:xfrm>
            <a:off x="4198385" y="3053468"/>
            <a:ext cx="24938" cy="3591098"/>
          </a:xfrm>
          <a:prstGeom prst="line">
            <a:avLst/>
          </a:prstGeom>
          <a:ln w="19050"/>
        </p:spPr>
        <p:style>
          <a:lnRef idx="1">
            <a:schemeClr val="accent4"/>
          </a:lnRef>
          <a:fillRef idx="0">
            <a:schemeClr val="accent4"/>
          </a:fillRef>
          <a:effectRef idx="0">
            <a:schemeClr val="accent4"/>
          </a:effectRef>
          <a:fontRef idx="minor">
            <a:schemeClr val="tx1"/>
          </a:fontRef>
        </p:style>
      </p:cxnSp>
      <p:cxnSp>
        <p:nvCxnSpPr>
          <p:cNvPr id="35" name="Прямая соединительная линия 34"/>
          <p:cNvCxnSpPr/>
          <p:nvPr/>
        </p:nvCxnSpPr>
        <p:spPr>
          <a:xfrm>
            <a:off x="7559372" y="3020251"/>
            <a:ext cx="24938" cy="3591098"/>
          </a:xfrm>
          <a:prstGeom prst="line">
            <a:avLst/>
          </a:prstGeom>
          <a:ln w="19050"/>
        </p:spPr>
        <p:style>
          <a:lnRef idx="1">
            <a:schemeClr val="accent4"/>
          </a:lnRef>
          <a:fillRef idx="0">
            <a:schemeClr val="accent4"/>
          </a:fillRef>
          <a:effectRef idx="0">
            <a:schemeClr val="accent4"/>
          </a:effectRef>
          <a:fontRef idx="minor">
            <a:schemeClr val="tx1"/>
          </a:fontRef>
        </p:style>
      </p:cxnSp>
      <p:sp>
        <p:nvSpPr>
          <p:cNvPr id="21" name="TextBox 20"/>
          <p:cNvSpPr txBox="1"/>
          <p:nvPr/>
        </p:nvSpPr>
        <p:spPr>
          <a:xfrm>
            <a:off x="361491" y="4534869"/>
            <a:ext cx="1803699" cy="338554"/>
          </a:xfrm>
          <a:prstGeom prst="rect">
            <a:avLst/>
          </a:prstGeom>
          <a:noFill/>
        </p:spPr>
        <p:txBody>
          <a:bodyPr wrap="none" rtlCol="0">
            <a:spAutoFit/>
          </a:bodyPr>
          <a:lstStyle/>
          <a:p>
            <a:r>
              <a:rPr lang="uk-UA" sz="1600" dirty="0" smtClean="0">
                <a:solidFill>
                  <a:srgbClr val="182947"/>
                </a:solidFill>
                <a:latin typeface="Proxima Nova Lt" panose="02000506030000020004" pitchFamily="2" charset="0"/>
              </a:rPr>
              <a:t>Провели заходів</a:t>
            </a:r>
            <a:endParaRPr lang="uk-UA" sz="1600" dirty="0">
              <a:solidFill>
                <a:srgbClr val="182947"/>
              </a:solidFill>
              <a:latin typeface="Proxima Nova Lt" panose="02000506030000020004" pitchFamily="2" charset="0"/>
            </a:endParaRPr>
          </a:p>
        </p:txBody>
      </p:sp>
      <p:sp>
        <p:nvSpPr>
          <p:cNvPr id="36" name="TextBox 35"/>
          <p:cNvSpPr txBox="1"/>
          <p:nvPr/>
        </p:nvSpPr>
        <p:spPr>
          <a:xfrm>
            <a:off x="315276" y="5328237"/>
            <a:ext cx="1883849" cy="338554"/>
          </a:xfrm>
          <a:prstGeom prst="rect">
            <a:avLst/>
          </a:prstGeom>
          <a:noFill/>
        </p:spPr>
        <p:txBody>
          <a:bodyPr wrap="none" rtlCol="0">
            <a:spAutoFit/>
          </a:bodyPr>
          <a:lstStyle/>
          <a:p>
            <a:r>
              <a:rPr lang="uk-UA" sz="1600" dirty="0" smtClean="0">
                <a:solidFill>
                  <a:srgbClr val="182947"/>
                </a:solidFill>
                <a:latin typeface="Proxima Nova Lt" panose="02000506030000020004" pitchFamily="2" charset="0"/>
              </a:rPr>
              <a:t>Задокументували</a:t>
            </a:r>
            <a:endParaRPr lang="uk-UA" sz="1600" dirty="0">
              <a:solidFill>
                <a:srgbClr val="182947"/>
              </a:solidFill>
              <a:latin typeface="Proxima Nova Lt" panose="02000506030000020004" pitchFamily="2" charset="0"/>
            </a:endParaRPr>
          </a:p>
        </p:txBody>
      </p:sp>
      <p:sp>
        <p:nvSpPr>
          <p:cNvPr id="37" name="TextBox 36"/>
          <p:cNvSpPr txBox="1"/>
          <p:nvPr/>
        </p:nvSpPr>
        <p:spPr>
          <a:xfrm>
            <a:off x="3035956" y="5235904"/>
            <a:ext cx="389850"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1</a:t>
            </a:r>
            <a:endParaRPr lang="uk-UA" sz="2800" dirty="0">
              <a:solidFill>
                <a:srgbClr val="182947"/>
              </a:solidFill>
              <a:latin typeface="Proxima Nova Rg" panose="02000506030000020004" pitchFamily="2" charset="0"/>
            </a:endParaRPr>
          </a:p>
        </p:txBody>
      </p:sp>
      <p:sp>
        <p:nvSpPr>
          <p:cNvPr id="38" name="TextBox 37"/>
          <p:cNvSpPr txBox="1"/>
          <p:nvPr/>
        </p:nvSpPr>
        <p:spPr>
          <a:xfrm>
            <a:off x="4363858" y="4534731"/>
            <a:ext cx="1803699" cy="338554"/>
          </a:xfrm>
          <a:prstGeom prst="rect">
            <a:avLst/>
          </a:prstGeom>
          <a:noFill/>
        </p:spPr>
        <p:txBody>
          <a:bodyPr wrap="none" rtlCol="0">
            <a:spAutoFit/>
          </a:bodyPr>
          <a:lstStyle/>
          <a:p>
            <a:r>
              <a:rPr lang="uk-UA" sz="1600" dirty="0" smtClean="0">
                <a:solidFill>
                  <a:srgbClr val="182947"/>
                </a:solidFill>
                <a:latin typeface="Proxima Nova Lt" panose="02000506030000020004" pitchFamily="2" charset="0"/>
              </a:rPr>
              <a:t>Провели заходів</a:t>
            </a:r>
            <a:endParaRPr lang="uk-UA" sz="1600" dirty="0">
              <a:solidFill>
                <a:srgbClr val="182947"/>
              </a:solidFill>
              <a:latin typeface="Proxima Nova Lt" panose="02000506030000020004" pitchFamily="2" charset="0"/>
            </a:endParaRPr>
          </a:p>
        </p:txBody>
      </p:sp>
      <p:sp>
        <p:nvSpPr>
          <p:cNvPr id="39" name="TextBox 38"/>
          <p:cNvSpPr txBox="1"/>
          <p:nvPr/>
        </p:nvSpPr>
        <p:spPr>
          <a:xfrm>
            <a:off x="4363858" y="5329187"/>
            <a:ext cx="1883849" cy="338554"/>
          </a:xfrm>
          <a:prstGeom prst="rect">
            <a:avLst/>
          </a:prstGeom>
          <a:noFill/>
        </p:spPr>
        <p:txBody>
          <a:bodyPr wrap="none" rtlCol="0">
            <a:spAutoFit/>
          </a:bodyPr>
          <a:lstStyle/>
          <a:p>
            <a:r>
              <a:rPr lang="uk-UA" sz="1600" dirty="0" smtClean="0">
                <a:solidFill>
                  <a:srgbClr val="182947"/>
                </a:solidFill>
                <a:latin typeface="Proxima Nova Lt" panose="02000506030000020004" pitchFamily="2" charset="0"/>
              </a:rPr>
              <a:t>Задокументували</a:t>
            </a:r>
            <a:endParaRPr lang="uk-UA" sz="1600" dirty="0">
              <a:solidFill>
                <a:srgbClr val="182947"/>
              </a:solidFill>
              <a:latin typeface="Proxima Nova Lt" panose="02000506030000020004" pitchFamily="2" charset="0"/>
            </a:endParaRPr>
          </a:p>
        </p:txBody>
      </p:sp>
      <p:sp>
        <p:nvSpPr>
          <p:cNvPr id="40" name="TextBox 39"/>
          <p:cNvSpPr txBox="1"/>
          <p:nvPr/>
        </p:nvSpPr>
        <p:spPr>
          <a:xfrm>
            <a:off x="6592122" y="5234609"/>
            <a:ext cx="389850"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0</a:t>
            </a:r>
          </a:p>
        </p:txBody>
      </p:sp>
      <p:sp>
        <p:nvSpPr>
          <p:cNvPr id="41" name="TextBox 40"/>
          <p:cNvSpPr txBox="1"/>
          <p:nvPr/>
        </p:nvSpPr>
        <p:spPr>
          <a:xfrm>
            <a:off x="11142878" y="5232304"/>
            <a:ext cx="389850"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1</a:t>
            </a:r>
            <a:endParaRPr lang="uk-UA" sz="2800" dirty="0">
              <a:solidFill>
                <a:srgbClr val="182947"/>
              </a:solidFill>
              <a:latin typeface="Proxima Nova Rg" panose="02000506030000020004" pitchFamily="2" charset="0"/>
            </a:endParaRPr>
          </a:p>
        </p:txBody>
      </p:sp>
      <p:sp>
        <p:nvSpPr>
          <p:cNvPr id="42" name="TextBox 41"/>
          <p:cNvSpPr txBox="1"/>
          <p:nvPr/>
        </p:nvSpPr>
        <p:spPr>
          <a:xfrm>
            <a:off x="7858537" y="4534731"/>
            <a:ext cx="1803699" cy="338554"/>
          </a:xfrm>
          <a:prstGeom prst="rect">
            <a:avLst/>
          </a:prstGeom>
          <a:noFill/>
        </p:spPr>
        <p:txBody>
          <a:bodyPr wrap="none" rtlCol="0">
            <a:spAutoFit/>
          </a:bodyPr>
          <a:lstStyle/>
          <a:p>
            <a:r>
              <a:rPr lang="uk-UA" sz="1600" dirty="0" smtClean="0">
                <a:solidFill>
                  <a:srgbClr val="182947"/>
                </a:solidFill>
                <a:latin typeface="Proxima Nova Lt" panose="02000506030000020004" pitchFamily="2" charset="0"/>
              </a:rPr>
              <a:t>Провели заходів</a:t>
            </a:r>
            <a:endParaRPr lang="uk-UA" sz="1600" dirty="0">
              <a:solidFill>
                <a:srgbClr val="182947"/>
              </a:solidFill>
              <a:latin typeface="Proxima Nova Lt" panose="02000506030000020004" pitchFamily="2" charset="0"/>
            </a:endParaRPr>
          </a:p>
        </p:txBody>
      </p:sp>
      <p:sp>
        <p:nvSpPr>
          <p:cNvPr id="43" name="TextBox 42"/>
          <p:cNvSpPr txBox="1"/>
          <p:nvPr/>
        </p:nvSpPr>
        <p:spPr>
          <a:xfrm>
            <a:off x="7857631" y="5323308"/>
            <a:ext cx="1883849" cy="338554"/>
          </a:xfrm>
          <a:prstGeom prst="rect">
            <a:avLst/>
          </a:prstGeom>
          <a:noFill/>
        </p:spPr>
        <p:txBody>
          <a:bodyPr wrap="none" rtlCol="0">
            <a:spAutoFit/>
          </a:bodyPr>
          <a:lstStyle/>
          <a:p>
            <a:r>
              <a:rPr lang="uk-UA" sz="1600" dirty="0" smtClean="0">
                <a:solidFill>
                  <a:srgbClr val="182947"/>
                </a:solidFill>
                <a:latin typeface="Proxima Nova Lt" panose="02000506030000020004" pitchFamily="2" charset="0"/>
              </a:rPr>
              <a:t>Задокументували</a:t>
            </a:r>
            <a:endParaRPr lang="uk-UA" sz="1600" dirty="0">
              <a:solidFill>
                <a:srgbClr val="182947"/>
              </a:solidFill>
              <a:latin typeface="Proxima Nova Lt" panose="02000506030000020004" pitchFamily="2" charset="0"/>
            </a:endParaRPr>
          </a:p>
        </p:txBody>
      </p:sp>
    </p:spTree>
    <p:extLst>
      <p:ext uri="{BB962C8B-B14F-4D97-AF65-F5344CB8AC3E}">
        <p14:creationId xmlns:p14="http://schemas.microsoft.com/office/powerpoint/2010/main" val="973837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7919"/>
          </a:xfrm>
          <a:prstGeom prst="rect">
            <a:avLst/>
          </a:prstGeom>
        </p:spPr>
      </p:pic>
      <p:sp>
        <p:nvSpPr>
          <p:cNvPr id="4" name="TextBox 3"/>
          <p:cNvSpPr txBox="1"/>
          <p:nvPr/>
        </p:nvSpPr>
        <p:spPr>
          <a:xfrm>
            <a:off x="228600" y="428274"/>
            <a:ext cx="6308137" cy="954107"/>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КРИМІНАЛЬНІ ПРАВОПОРУШЕННЯ</a:t>
            </a:r>
          </a:p>
          <a:p>
            <a:endParaRPr lang="uk-UA" sz="2800" dirty="0">
              <a:solidFill>
                <a:schemeClr val="bg1"/>
              </a:solidFill>
              <a:latin typeface="Proxima Nova Rg" panose="02000506030000020004" pitchFamily="2" charset="0"/>
            </a:endParaRPr>
          </a:p>
        </p:txBody>
      </p:sp>
      <p:sp>
        <p:nvSpPr>
          <p:cNvPr id="14" name="Полилиния 13"/>
          <p:cNvSpPr/>
          <p:nvPr/>
        </p:nvSpPr>
        <p:spPr>
          <a:xfrm>
            <a:off x="1658844" y="3080238"/>
            <a:ext cx="801399" cy="1628647"/>
          </a:xfrm>
          <a:custGeom>
            <a:avLst/>
            <a:gdLst>
              <a:gd name="connsiteX0" fmla="*/ 118014 w 727833"/>
              <a:gd name="connsiteY0" fmla="*/ 575483 h 1464327"/>
              <a:gd name="connsiteX1" fmla="*/ 118014 w 727833"/>
              <a:gd name="connsiteY1" fmla="*/ 741655 h 1464327"/>
              <a:gd name="connsiteX2" fmla="*/ 130377 w 727833"/>
              <a:gd name="connsiteY2" fmla="*/ 738514 h 1464327"/>
              <a:gd name="connsiteX3" fmla="*/ 135000 w 727833"/>
              <a:gd name="connsiteY3" fmla="*/ 739689 h 1464327"/>
              <a:gd name="connsiteX4" fmla="*/ 135574 w 727833"/>
              <a:gd name="connsiteY4" fmla="*/ 575483 h 1464327"/>
              <a:gd name="connsiteX5" fmla="*/ 387816 w 727833"/>
              <a:gd name="connsiteY5" fmla="*/ 442310 h 1464327"/>
              <a:gd name="connsiteX6" fmla="*/ 387816 w 727833"/>
              <a:gd name="connsiteY6" fmla="*/ 465088 h 1464327"/>
              <a:gd name="connsiteX7" fmla="*/ 398557 w 727833"/>
              <a:gd name="connsiteY7" fmla="*/ 470784 h 1464327"/>
              <a:gd name="connsiteX8" fmla="*/ 409298 w 727833"/>
              <a:gd name="connsiteY8" fmla="*/ 465089 h 1464327"/>
              <a:gd name="connsiteX9" fmla="*/ 409298 w 727833"/>
              <a:gd name="connsiteY9" fmla="*/ 442310 h 1464327"/>
              <a:gd name="connsiteX10" fmla="*/ 164580 w 727833"/>
              <a:gd name="connsiteY10" fmla="*/ 434821 h 1464327"/>
              <a:gd name="connsiteX11" fmla="*/ 164580 w 727833"/>
              <a:gd name="connsiteY11" fmla="*/ 446632 h 1464327"/>
              <a:gd name="connsiteX12" fmla="*/ 257063 w 727833"/>
              <a:gd name="connsiteY12" fmla="*/ 446632 h 1464327"/>
              <a:gd name="connsiteX13" fmla="*/ 257063 w 727833"/>
              <a:gd name="connsiteY13" fmla="*/ 434821 h 1464327"/>
              <a:gd name="connsiteX14" fmla="*/ 399619 w 727833"/>
              <a:gd name="connsiteY14" fmla="*/ 424031 h 1464327"/>
              <a:gd name="connsiteX15" fmla="*/ 409474 w 727833"/>
              <a:gd name="connsiteY15" fmla="*/ 432471 h 1464327"/>
              <a:gd name="connsiteX16" fmla="*/ 424871 w 727833"/>
              <a:gd name="connsiteY16" fmla="*/ 432471 h 1464327"/>
              <a:gd name="connsiteX17" fmla="*/ 424871 w 727833"/>
              <a:gd name="connsiteY17" fmla="*/ 445658 h 1464327"/>
              <a:gd name="connsiteX18" fmla="*/ 436809 w 727833"/>
              <a:gd name="connsiteY18" fmla="*/ 455881 h 1464327"/>
              <a:gd name="connsiteX19" fmla="*/ 424871 w 727833"/>
              <a:gd name="connsiteY19" fmla="*/ 466104 h 1464327"/>
              <a:gd name="connsiteX20" fmla="*/ 424871 w 727833"/>
              <a:gd name="connsiteY20" fmla="*/ 477513 h 1464327"/>
              <a:gd name="connsiteX21" fmla="*/ 411550 w 727833"/>
              <a:gd name="connsiteY21" fmla="*/ 477513 h 1464327"/>
              <a:gd name="connsiteX22" fmla="*/ 399621 w 727833"/>
              <a:gd name="connsiteY22" fmla="*/ 487730 h 1464327"/>
              <a:gd name="connsiteX23" fmla="*/ 387689 w 727833"/>
              <a:gd name="connsiteY23" fmla="*/ 477513 h 1464327"/>
              <a:gd name="connsiteX24" fmla="*/ 372278 w 727833"/>
              <a:gd name="connsiteY24" fmla="*/ 477513 h 1464327"/>
              <a:gd name="connsiteX25" fmla="*/ 372278 w 727833"/>
              <a:gd name="connsiteY25" fmla="*/ 464314 h 1464327"/>
              <a:gd name="connsiteX26" fmla="*/ 362431 w 727833"/>
              <a:gd name="connsiteY26" fmla="*/ 455880 h 1464327"/>
              <a:gd name="connsiteX27" fmla="*/ 372278 w 727833"/>
              <a:gd name="connsiteY27" fmla="*/ 447447 h 1464327"/>
              <a:gd name="connsiteX28" fmla="*/ 372278 w 727833"/>
              <a:gd name="connsiteY28" fmla="*/ 432471 h 1464327"/>
              <a:gd name="connsiteX29" fmla="*/ 389766 w 727833"/>
              <a:gd name="connsiteY29" fmla="*/ 432471 h 1464327"/>
              <a:gd name="connsiteX30" fmla="*/ 399676 w 727833"/>
              <a:gd name="connsiteY30" fmla="*/ 408434 h 1464327"/>
              <a:gd name="connsiteX31" fmla="*/ 356096 w 727833"/>
              <a:gd name="connsiteY31" fmla="*/ 455870 h 1464327"/>
              <a:gd name="connsiteX32" fmla="*/ 399676 w 727833"/>
              <a:gd name="connsiteY32" fmla="*/ 503305 h 1464327"/>
              <a:gd name="connsiteX33" fmla="*/ 443258 w 727833"/>
              <a:gd name="connsiteY33" fmla="*/ 455870 h 1464327"/>
              <a:gd name="connsiteX34" fmla="*/ 399676 w 727833"/>
              <a:gd name="connsiteY34" fmla="*/ 408434 h 1464327"/>
              <a:gd name="connsiteX35" fmla="*/ 495842 w 727833"/>
              <a:gd name="connsiteY35" fmla="*/ 337647 h 1464327"/>
              <a:gd name="connsiteX36" fmla="*/ 556394 w 727833"/>
              <a:gd name="connsiteY36" fmla="*/ 376120 h 1464327"/>
              <a:gd name="connsiteX37" fmla="*/ 598674 w 727833"/>
              <a:gd name="connsiteY37" fmla="*/ 449097 h 1464327"/>
              <a:gd name="connsiteX38" fmla="*/ 722728 w 727833"/>
              <a:gd name="connsiteY38" fmla="*/ 663221 h 1464327"/>
              <a:gd name="connsiteX39" fmla="*/ 695652 w 727833"/>
              <a:gd name="connsiteY39" fmla="*/ 732372 h 1464327"/>
              <a:gd name="connsiteX40" fmla="*/ 622192 w 727833"/>
              <a:gd name="connsiteY40" fmla="*/ 721467 h 1464327"/>
              <a:gd name="connsiteX41" fmla="*/ 513783 w 727833"/>
              <a:gd name="connsiteY41" fmla="*/ 534349 h 1464327"/>
              <a:gd name="connsiteX42" fmla="*/ 513282 w 727833"/>
              <a:gd name="connsiteY42" fmla="*/ 534640 h 1464327"/>
              <a:gd name="connsiteX43" fmla="*/ 473784 w 727833"/>
              <a:gd name="connsiteY43" fmla="*/ 466465 h 1464327"/>
              <a:gd name="connsiteX44" fmla="*/ 473784 w 727833"/>
              <a:gd name="connsiteY44" fmla="*/ 758328 h 1464327"/>
              <a:gd name="connsiteX45" fmla="*/ 350533 w 727833"/>
              <a:gd name="connsiteY45" fmla="*/ 778394 h 1464327"/>
              <a:gd name="connsiteX46" fmla="*/ 344198 w 727833"/>
              <a:gd name="connsiteY46" fmla="*/ 767544 h 1464327"/>
              <a:gd name="connsiteX47" fmla="*/ 265541 w 727833"/>
              <a:gd name="connsiteY47" fmla="*/ 767544 h 1464327"/>
              <a:gd name="connsiteX48" fmla="*/ 258748 w 727833"/>
              <a:gd name="connsiteY48" fmla="*/ 779179 h 1464327"/>
              <a:gd name="connsiteX49" fmla="*/ 175345 w 727833"/>
              <a:gd name="connsiteY49" fmla="*/ 765600 h 1464327"/>
              <a:gd name="connsiteX50" fmla="*/ 185447 w 727833"/>
              <a:gd name="connsiteY50" fmla="*/ 784462 h 1464327"/>
              <a:gd name="connsiteX51" fmla="*/ 186146 w 727833"/>
              <a:gd name="connsiteY51" fmla="*/ 788814 h 1464327"/>
              <a:gd name="connsiteX52" fmla="*/ 257021 w 727833"/>
              <a:gd name="connsiteY52" fmla="*/ 800353 h 1464327"/>
              <a:gd name="connsiteX53" fmla="*/ 257768 w 727833"/>
              <a:gd name="connsiteY53" fmla="*/ 796988 h 1464327"/>
              <a:gd name="connsiteX54" fmla="*/ 265541 w 727833"/>
              <a:gd name="connsiteY54" fmla="*/ 810301 h 1464327"/>
              <a:gd name="connsiteX55" fmla="*/ 344198 w 727833"/>
              <a:gd name="connsiteY55" fmla="*/ 810301 h 1464327"/>
              <a:gd name="connsiteX56" fmla="*/ 352250 w 727833"/>
              <a:gd name="connsiteY56" fmla="*/ 796510 h 1464327"/>
              <a:gd name="connsiteX57" fmla="*/ 352906 w 727833"/>
              <a:gd name="connsiteY57" fmla="*/ 799464 h 1464327"/>
              <a:gd name="connsiteX58" fmla="*/ 473784 w 727833"/>
              <a:gd name="connsiteY58" fmla="*/ 779784 h 1464327"/>
              <a:gd name="connsiteX59" fmla="*/ 473784 w 727833"/>
              <a:gd name="connsiteY59" fmla="*/ 873858 h 1464327"/>
              <a:gd name="connsiteX60" fmla="*/ 471944 w 727833"/>
              <a:gd name="connsiteY60" fmla="*/ 1401165 h 1464327"/>
              <a:gd name="connsiteX61" fmla="*/ 398193 w 727833"/>
              <a:gd name="connsiteY61" fmla="*/ 1464327 h 1464327"/>
              <a:gd name="connsiteX62" fmla="*/ 324443 w 727833"/>
              <a:gd name="connsiteY62" fmla="*/ 1401165 h 1464327"/>
              <a:gd name="connsiteX63" fmla="*/ 324443 w 727833"/>
              <a:gd name="connsiteY63" fmla="*/ 896349 h 1464327"/>
              <a:gd name="connsiteX64" fmla="*/ 280192 w 727833"/>
              <a:gd name="connsiteY64" fmla="*/ 896349 h 1464327"/>
              <a:gd name="connsiteX65" fmla="*/ 280192 w 727833"/>
              <a:gd name="connsiteY65" fmla="*/ 1401164 h 1464327"/>
              <a:gd name="connsiteX66" fmla="*/ 206442 w 727833"/>
              <a:gd name="connsiteY66" fmla="*/ 1464327 h 1464327"/>
              <a:gd name="connsiteX67" fmla="*/ 132691 w 727833"/>
              <a:gd name="connsiteY67" fmla="*/ 1401164 h 1464327"/>
              <a:gd name="connsiteX68" fmla="*/ 134483 w 727833"/>
              <a:gd name="connsiteY68" fmla="*/ 887935 h 1464327"/>
              <a:gd name="connsiteX69" fmla="*/ 130377 w 727833"/>
              <a:gd name="connsiteY69" fmla="*/ 888978 h 1464327"/>
              <a:gd name="connsiteX70" fmla="*/ 88116 w 727833"/>
              <a:gd name="connsiteY70" fmla="*/ 866943 h 1464327"/>
              <a:gd name="connsiteX71" fmla="*/ 83123 w 727833"/>
              <a:gd name="connsiteY71" fmla="*/ 857621 h 1464327"/>
              <a:gd name="connsiteX72" fmla="*/ 81976 w 727833"/>
              <a:gd name="connsiteY72" fmla="*/ 858284 h 1464327"/>
              <a:gd name="connsiteX73" fmla="*/ 59008 w 727833"/>
              <a:gd name="connsiteY73" fmla="*/ 862255 h 1464327"/>
              <a:gd name="connsiteX74" fmla="*/ 0 w 727833"/>
              <a:gd name="connsiteY74" fmla="*/ 811719 h 1464327"/>
              <a:gd name="connsiteX75" fmla="*/ 0 w 727833"/>
              <a:gd name="connsiteY75" fmla="*/ 575483 h 1464327"/>
              <a:gd name="connsiteX76" fmla="*/ 0 w 727833"/>
              <a:gd name="connsiteY76" fmla="*/ 449256 h 1464327"/>
              <a:gd name="connsiteX77" fmla="*/ 114807 w 727833"/>
              <a:gd name="connsiteY77" fmla="*/ 350932 h 1464327"/>
              <a:gd name="connsiteX78" fmla="*/ 423840 w 727833"/>
              <a:gd name="connsiteY78" fmla="*/ 350932 h 1464327"/>
              <a:gd name="connsiteX79" fmla="*/ 455085 w 727833"/>
              <a:gd name="connsiteY79" fmla="*/ 338968 h 1464327"/>
              <a:gd name="connsiteX80" fmla="*/ 495842 w 727833"/>
              <a:gd name="connsiteY80" fmla="*/ 337647 h 1464327"/>
              <a:gd name="connsiteX81" fmla="*/ 421943 w 727833"/>
              <a:gd name="connsiteY81" fmla="*/ 146317 h 1464327"/>
              <a:gd name="connsiteX82" fmla="*/ 432544 w 727833"/>
              <a:gd name="connsiteY82" fmla="*/ 159781 h 1464327"/>
              <a:gd name="connsiteX83" fmla="*/ 443404 w 727833"/>
              <a:gd name="connsiteY83" fmla="*/ 205854 h 1464327"/>
              <a:gd name="connsiteX84" fmla="*/ 305199 w 727833"/>
              <a:gd name="connsiteY84" fmla="*/ 324216 h 1464327"/>
              <a:gd name="connsiteX85" fmla="*/ 166995 w 727833"/>
              <a:gd name="connsiteY85" fmla="*/ 205854 h 1464327"/>
              <a:gd name="connsiteX86" fmla="*/ 177856 w 727833"/>
              <a:gd name="connsiteY86" fmla="*/ 159781 h 1464327"/>
              <a:gd name="connsiteX87" fmla="*/ 188023 w 727833"/>
              <a:gd name="connsiteY87" fmla="*/ 146866 h 1464327"/>
              <a:gd name="connsiteX88" fmla="*/ 196467 w 727833"/>
              <a:gd name="connsiteY88" fmla="*/ 156415 h 1464327"/>
              <a:gd name="connsiteX89" fmla="*/ 304740 w 727833"/>
              <a:gd name="connsiteY89" fmla="*/ 191446 h 1464327"/>
              <a:gd name="connsiteX90" fmla="*/ 413013 w 727833"/>
              <a:gd name="connsiteY90" fmla="*/ 156415 h 1464327"/>
              <a:gd name="connsiteX91" fmla="*/ 292743 w 727833"/>
              <a:gd name="connsiteY91" fmla="*/ 44660 h 1464327"/>
              <a:gd name="connsiteX92" fmla="*/ 317616 w 727833"/>
              <a:gd name="connsiteY92" fmla="*/ 44660 h 1464327"/>
              <a:gd name="connsiteX93" fmla="*/ 317617 w 727833"/>
              <a:gd name="connsiteY93" fmla="*/ 71034 h 1464327"/>
              <a:gd name="connsiteX94" fmla="*/ 305179 w 727833"/>
              <a:gd name="connsiteY94" fmla="*/ 77627 h 1464327"/>
              <a:gd name="connsiteX95" fmla="*/ 292743 w 727833"/>
              <a:gd name="connsiteY95" fmla="*/ 71034 h 1464327"/>
              <a:gd name="connsiteX96" fmla="*/ 306410 w 727833"/>
              <a:gd name="connsiteY96" fmla="*/ 23496 h 1464327"/>
              <a:gd name="connsiteX97" fmla="*/ 295000 w 727833"/>
              <a:gd name="connsiteY97" fmla="*/ 33267 h 1464327"/>
              <a:gd name="connsiteX98" fmla="*/ 274752 w 727833"/>
              <a:gd name="connsiteY98" fmla="*/ 33267 h 1464327"/>
              <a:gd name="connsiteX99" fmla="*/ 274752 w 727833"/>
              <a:gd name="connsiteY99" fmla="*/ 50608 h 1464327"/>
              <a:gd name="connsiteX100" fmla="*/ 263351 w 727833"/>
              <a:gd name="connsiteY100" fmla="*/ 60372 h 1464327"/>
              <a:gd name="connsiteX101" fmla="*/ 274752 w 727833"/>
              <a:gd name="connsiteY101" fmla="*/ 70137 h 1464327"/>
              <a:gd name="connsiteX102" fmla="*/ 274752 w 727833"/>
              <a:gd name="connsiteY102" fmla="*/ 85419 h 1464327"/>
              <a:gd name="connsiteX103" fmla="*/ 292596 w 727833"/>
              <a:gd name="connsiteY103" fmla="*/ 85419 h 1464327"/>
              <a:gd name="connsiteX104" fmla="*/ 296726 w 727833"/>
              <a:gd name="connsiteY104" fmla="*/ 88955 h 1464327"/>
              <a:gd name="connsiteX105" fmla="*/ 305020 w 727833"/>
              <a:gd name="connsiteY105" fmla="*/ 87521 h 1464327"/>
              <a:gd name="connsiteX106" fmla="*/ 305179 w 727833"/>
              <a:gd name="connsiteY106" fmla="*/ 87605 h 1464327"/>
              <a:gd name="connsiteX107" fmla="*/ 305347 w 727833"/>
              <a:gd name="connsiteY107" fmla="*/ 87515 h 1464327"/>
              <a:gd name="connsiteX108" fmla="*/ 315688 w 727833"/>
              <a:gd name="connsiteY108" fmla="*/ 89303 h 1464327"/>
              <a:gd name="connsiteX109" fmla="*/ 320223 w 727833"/>
              <a:gd name="connsiteY109" fmla="*/ 85419 h 1464327"/>
              <a:gd name="connsiteX110" fmla="*/ 335647 w 727833"/>
              <a:gd name="connsiteY110" fmla="*/ 85419 h 1464327"/>
              <a:gd name="connsiteX111" fmla="*/ 335647 w 727833"/>
              <a:gd name="connsiteY111" fmla="*/ 72210 h 1464327"/>
              <a:gd name="connsiteX112" fmla="*/ 349468 w 727833"/>
              <a:gd name="connsiteY112" fmla="*/ 60372 h 1464327"/>
              <a:gd name="connsiteX113" fmla="*/ 335647 w 727833"/>
              <a:gd name="connsiteY113" fmla="*/ 48535 h 1464327"/>
              <a:gd name="connsiteX114" fmla="*/ 335646 w 727833"/>
              <a:gd name="connsiteY114" fmla="*/ 33267 h 1464327"/>
              <a:gd name="connsiteX115" fmla="*/ 317819 w 727833"/>
              <a:gd name="connsiteY115" fmla="*/ 33267 h 1464327"/>
              <a:gd name="connsiteX116" fmla="*/ 305201 w 727833"/>
              <a:gd name="connsiteY116" fmla="*/ 0 h 1464327"/>
              <a:gd name="connsiteX117" fmla="*/ 415143 w 727833"/>
              <a:gd name="connsiteY117" fmla="*/ 34730 h 1464327"/>
              <a:gd name="connsiteX118" fmla="*/ 432968 w 727833"/>
              <a:gd name="connsiteY118" fmla="*/ 39408 h 1464327"/>
              <a:gd name="connsiteX119" fmla="*/ 443704 w 727833"/>
              <a:gd name="connsiteY119" fmla="*/ 41263 h 1464327"/>
              <a:gd name="connsiteX120" fmla="*/ 467133 w 727833"/>
              <a:gd name="connsiteY120" fmla="*/ 71535 h 1464327"/>
              <a:gd name="connsiteX121" fmla="*/ 443704 w 727833"/>
              <a:gd name="connsiteY121" fmla="*/ 101807 h 1464327"/>
              <a:gd name="connsiteX122" fmla="*/ 435990 w 727833"/>
              <a:gd name="connsiteY122" fmla="*/ 103140 h 1464327"/>
              <a:gd name="connsiteX123" fmla="*/ 425056 w 727833"/>
              <a:gd name="connsiteY123" fmla="*/ 114552 h 1464327"/>
              <a:gd name="connsiteX124" fmla="*/ 427607 w 727833"/>
              <a:gd name="connsiteY124" fmla="*/ 114552 h 1464327"/>
              <a:gd name="connsiteX125" fmla="*/ 426039 w 727833"/>
              <a:gd name="connsiteY125" fmla="*/ 119882 h 1464327"/>
              <a:gd name="connsiteX126" fmla="*/ 304768 w 727833"/>
              <a:gd name="connsiteY126" fmla="*/ 175030 h 1464327"/>
              <a:gd name="connsiteX127" fmla="*/ 183499 w 727833"/>
              <a:gd name="connsiteY127" fmla="*/ 119882 h 1464327"/>
              <a:gd name="connsiteX128" fmla="*/ 181930 w 727833"/>
              <a:gd name="connsiteY128" fmla="*/ 114552 h 1464327"/>
              <a:gd name="connsiteX129" fmla="*/ 184482 w 727833"/>
              <a:gd name="connsiteY129" fmla="*/ 114552 h 1464327"/>
              <a:gd name="connsiteX130" fmla="*/ 173377 w 727833"/>
              <a:gd name="connsiteY130" fmla="*/ 102961 h 1464327"/>
              <a:gd name="connsiteX131" fmla="*/ 166696 w 727833"/>
              <a:gd name="connsiteY131" fmla="*/ 101807 h 1464327"/>
              <a:gd name="connsiteX132" fmla="*/ 146281 w 727833"/>
              <a:gd name="connsiteY132" fmla="*/ 84323 h 1464327"/>
              <a:gd name="connsiteX133" fmla="*/ 143267 w 727833"/>
              <a:gd name="connsiteY133" fmla="*/ 71535 h 1464327"/>
              <a:gd name="connsiteX134" fmla="*/ 166696 w 727833"/>
              <a:gd name="connsiteY134" fmla="*/ 41263 h 1464327"/>
              <a:gd name="connsiteX135" fmla="*/ 177436 w 727833"/>
              <a:gd name="connsiteY135" fmla="*/ 39407 h 1464327"/>
              <a:gd name="connsiteX136" fmla="*/ 195264 w 727833"/>
              <a:gd name="connsiteY136" fmla="*/ 34729 h 1464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Lst>
            <a:rect l="l" t="t" r="r" b="b"/>
            <a:pathLst>
              <a:path w="727833" h="1464327">
                <a:moveTo>
                  <a:pt x="118014" y="575483"/>
                </a:moveTo>
                <a:lnTo>
                  <a:pt x="118014" y="741655"/>
                </a:lnTo>
                <a:lnTo>
                  <a:pt x="130377" y="738514"/>
                </a:lnTo>
                <a:lnTo>
                  <a:pt x="135000" y="739689"/>
                </a:lnTo>
                <a:lnTo>
                  <a:pt x="135574" y="575483"/>
                </a:lnTo>
                <a:close/>
                <a:moveTo>
                  <a:pt x="387816" y="442310"/>
                </a:moveTo>
                <a:lnTo>
                  <a:pt x="387816" y="465088"/>
                </a:lnTo>
                <a:lnTo>
                  <a:pt x="398557" y="470784"/>
                </a:lnTo>
                <a:lnTo>
                  <a:pt x="409298" y="465089"/>
                </a:lnTo>
                <a:lnTo>
                  <a:pt x="409298" y="442310"/>
                </a:lnTo>
                <a:close/>
                <a:moveTo>
                  <a:pt x="164580" y="434821"/>
                </a:moveTo>
                <a:lnTo>
                  <a:pt x="164580" y="446632"/>
                </a:lnTo>
                <a:lnTo>
                  <a:pt x="257063" y="446632"/>
                </a:lnTo>
                <a:lnTo>
                  <a:pt x="257063" y="434821"/>
                </a:lnTo>
                <a:close/>
                <a:moveTo>
                  <a:pt x="399619" y="424031"/>
                </a:moveTo>
                <a:lnTo>
                  <a:pt x="409474" y="432471"/>
                </a:lnTo>
                <a:lnTo>
                  <a:pt x="424871" y="432471"/>
                </a:lnTo>
                <a:lnTo>
                  <a:pt x="424871" y="445658"/>
                </a:lnTo>
                <a:lnTo>
                  <a:pt x="436809" y="455881"/>
                </a:lnTo>
                <a:lnTo>
                  <a:pt x="424871" y="466104"/>
                </a:lnTo>
                <a:lnTo>
                  <a:pt x="424871" y="477513"/>
                </a:lnTo>
                <a:lnTo>
                  <a:pt x="411550" y="477513"/>
                </a:lnTo>
                <a:lnTo>
                  <a:pt x="399621" y="487730"/>
                </a:lnTo>
                <a:lnTo>
                  <a:pt x="387689" y="477513"/>
                </a:lnTo>
                <a:lnTo>
                  <a:pt x="372278" y="477513"/>
                </a:lnTo>
                <a:lnTo>
                  <a:pt x="372278" y="464314"/>
                </a:lnTo>
                <a:lnTo>
                  <a:pt x="362431" y="455880"/>
                </a:lnTo>
                <a:lnTo>
                  <a:pt x="372278" y="447447"/>
                </a:lnTo>
                <a:lnTo>
                  <a:pt x="372278" y="432471"/>
                </a:lnTo>
                <a:lnTo>
                  <a:pt x="389766" y="432471"/>
                </a:lnTo>
                <a:close/>
                <a:moveTo>
                  <a:pt x="399676" y="408434"/>
                </a:moveTo>
                <a:cubicBezTo>
                  <a:pt x="375607" y="408434"/>
                  <a:pt x="356096" y="429672"/>
                  <a:pt x="356096" y="455870"/>
                </a:cubicBezTo>
                <a:cubicBezTo>
                  <a:pt x="356096" y="482068"/>
                  <a:pt x="375607" y="503305"/>
                  <a:pt x="399676" y="503305"/>
                </a:cubicBezTo>
                <a:cubicBezTo>
                  <a:pt x="423746" y="503305"/>
                  <a:pt x="443258" y="482068"/>
                  <a:pt x="443258" y="455870"/>
                </a:cubicBezTo>
                <a:cubicBezTo>
                  <a:pt x="443258" y="429672"/>
                  <a:pt x="423746" y="408434"/>
                  <a:pt x="399676" y="408434"/>
                </a:cubicBezTo>
                <a:close/>
                <a:moveTo>
                  <a:pt x="495842" y="337647"/>
                </a:moveTo>
                <a:cubicBezTo>
                  <a:pt x="521707" y="341486"/>
                  <a:pt x="543934" y="354614"/>
                  <a:pt x="556394" y="376120"/>
                </a:cubicBezTo>
                <a:lnTo>
                  <a:pt x="598674" y="449097"/>
                </a:lnTo>
                <a:lnTo>
                  <a:pt x="722728" y="663221"/>
                </a:lnTo>
                <a:cubicBezTo>
                  <a:pt x="735536" y="685327"/>
                  <a:pt x="723414" y="716288"/>
                  <a:pt x="695652" y="732372"/>
                </a:cubicBezTo>
                <a:cubicBezTo>
                  <a:pt x="667888" y="748457"/>
                  <a:pt x="635000" y="743574"/>
                  <a:pt x="622192" y="721467"/>
                </a:cubicBezTo>
                <a:lnTo>
                  <a:pt x="513783" y="534349"/>
                </a:lnTo>
                <a:lnTo>
                  <a:pt x="513282" y="534640"/>
                </a:lnTo>
                <a:lnTo>
                  <a:pt x="473784" y="466465"/>
                </a:lnTo>
                <a:lnTo>
                  <a:pt x="473784" y="758328"/>
                </a:lnTo>
                <a:lnTo>
                  <a:pt x="350533" y="778394"/>
                </a:lnTo>
                <a:lnTo>
                  <a:pt x="344198" y="767544"/>
                </a:lnTo>
                <a:lnTo>
                  <a:pt x="265541" y="767544"/>
                </a:lnTo>
                <a:lnTo>
                  <a:pt x="258748" y="779179"/>
                </a:lnTo>
                <a:lnTo>
                  <a:pt x="175345" y="765600"/>
                </a:lnTo>
                <a:lnTo>
                  <a:pt x="185447" y="784462"/>
                </a:lnTo>
                <a:lnTo>
                  <a:pt x="186146" y="788814"/>
                </a:lnTo>
                <a:lnTo>
                  <a:pt x="257021" y="800353"/>
                </a:lnTo>
                <a:lnTo>
                  <a:pt x="257768" y="796988"/>
                </a:lnTo>
                <a:lnTo>
                  <a:pt x="265541" y="810301"/>
                </a:lnTo>
                <a:lnTo>
                  <a:pt x="344198" y="810301"/>
                </a:lnTo>
                <a:lnTo>
                  <a:pt x="352250" y="796510"/>
                </a:lnTo>
                <a:lnTo>
                  <a:pt x="352906" y="799464"/>
                </a:lnTo>
                <a:lnTo>
                  <a:pt x="473784" y="779784"/>
                </a:lnTo>
                <a:lnTo>
                  <a:pt x="473784" y="873858"/>
                </a:lnTo>
                <a:lnTo>
                  <a:pt x="471944" y="1401165"/>
                </a:lnTo>
                <a:cubicBezTo>
                  <a:pt x="471944" y="1436048"/>
                  <a:pt x="438924" y="1464327"/>
                  <a:pt x="398193" y="1464327"/>
                </a:cubicBezTo>
                <a:cubicBezTo>
                  <a:pt x="357462" y="1464327"/>
                  <a:pt x="324443" y="1436048"/>
                  <a:pt x="324443" y="1401165"/>
                </a:cubicBezTo>
                <a:lnTo>
                  <a:pt x="324443" y="896349"/>
                </a:lnTo>
                <a:lnTo>
                  <a:pt x="280192" y="896349"/>
                </a:lnTo>
                <a:lnTo>
                  <a:pt x="280192" y="1401164"/>
                </a:lnTo>
                <a:cubicBezTo>
                  <a:pt x="280192" y="1436048"/>
                  <a:pt x="247173" y="1464327"/>
                  <a:pt x="206442" y="1464327"/>
                </a:cubicBezTo>
                <a:cubicBezTo>
                  <a:pt x="165711" y="1464327"/>
                  <a:pt x="132691" y="1436048"/>
                  <a:pt x="132691" y="1401164"/>
                </a:cubicBezTo>
                <a:lnTo>
                  <a:pt x="134483" y="887935"/>
                </a:lnTo>
                <a:lnTo>
                  <a:pt x="130377" y="888978"/>
                </a:lnTo>
                <a:cubicBezTo>
                  <a:pt x="113873" y="888978"/>
                  <a:pt x="98932" y="880557"/>
                  <a:pt x="88116" y="866943"/>
                </a:cubicBezTo>
                <a:lnTo>
                  <a:pt x="83123" y="857621"/>
                </a:lnTo>
                <a:lnTo>
                  <a:pt x="81976" y="858284"/>
                </a:lnTo>
                <a:cubicBezTo>
                  <a:pt x="74916" y="860841"/>
                  <a:pt x="67155" y="862255"/>
                  <a:pt x="59008" y="862255"/>
                </a:cubicBezTo>
                <a:cubicBezTo>
                  <a:pt x="26419" y="862255"/>
                  <a:pt x="0" y="839629"/>
                  <a:pt x="0" y="811719"/>
                </a:cubicBezTo>
                <a:lnTo>
                  <a:pt x="0" y="575483"/>
                </a:lnTo>
                <a:lnTo>
                  <a:pt x="0" y="449256"/>
                </a:lnTo>
                <a:cubicBezTo>
                  <a:pt x="0" y="394953"/>
                  <a:pt x="51402" y="350932"/>
                  <a:pt x="114807" y="350932"/>
                </a:cubicBezTo>
                <a:lnTo>
                  <a:pt x="423840" y="350932"/>
                </a:lnTo>
                <a:lnTo>
                  <a:pt x="455085" y="338968"/>
                </a:lnTo>
                <a:cubicBezTo>
                  <a:pt x="469069" y="336129"/>
                  <a:pt x="482910" y="335727"/>
                  <a:pt x="495842" y="337647"/>
                </a:cubicBezTo>
                <a:close/>
                <a:moveTo>
                  <a:pt x="421943" y="146317"/>
                </a:moveTo>
                <a:lnTo>
                  <a:pt x="432544" y="159781"/>
                </a:lnTo>
                <a:cubicBezTo>
                  <a:pt x="439537" y="173942"/>
                  <a:pt x="443404" y="189511"/>
                  <a:pt x="443404" y="205854"/>
                </a:cubicBezTo>
                <a:cubicBezTo>
                  <a:pt x="443404" y="271224"/>
                  <a:pt x="381528" y="324216"/>
                  <a:pt x="305199" y="324216"/>
                </a:cubicBezTo>
                <a:cubicBezTo>
                  <a:pt x="228871" y="324216"/>
                  <a:pt x="166995" y="271224"/>
                  <a:pt x="166995" y="205854"/>
                </a:cubicBezTo>
                <a:cubicBezTo>
                  <a:pt x="166995" y="189511"/>
                  <a:pt x="170862" y="173942"/>
                  <a:pt x="177856" y="159781"/>
                </a:cubicBezTo>
                <a:lnTo>
                  <a:pt x="188023" y="146866"/>
                </a:lnTo>
                <a:lnTo>
                  <a:pt x="196467" y="156415"/>
                </a:lnTo>
                <a:cubicBezTo>
                  <a:pt x="222203" y="177810"/>
                  <a:pt x="261151" y="191446"/>
                  <a:pt x="304740" y="191446"/>
                </a:cubicBezTo>
                <a:cubicBezTo>
                  <a:pt x="348330" y="191446"/>
                  <a:pt x="387277" y="177810"/>
                  <a:pt x="413013" y="156415"/>
                </a:cubicBezTo>
                <a:close/>
                <a:moveTo>
                  <a:pt x="292743" y="44660"/>
                </a:moveTo>
                <a:lnTo>
                  <a:pt x="317616" y="44660"/>
                </a:lnTo>
                <a:lnTo>
                  <a:pt x="317617" y="71034"/>
                </a:lnTo>
                <a:lnTo>
                  <a:pt x="305179" y="77627"/>
                </a:lnTo>
                <a:lnTo>
                  <a:pt x="292743" y="71034"/>
                </a:lnTo>
                <a:close/>
                <a:moveTo>
                  <a:pt x="306410" y="23496"/>
                </a:moveTo>
                <a:lnTo>
                  <a:pt x="295000" y="33267"/>
                </a:lnTo>
                <a:lnTo>
                  <a:pt x="274752" y="33267"/>
                </a:lnTo>
                <a:lnTo>
                  <a:pt x="274752" y="50608"/>
                </a:lnTo>
                <a:lnTo>
                  <a:pt x="263351" y="60372"/>
                </a:lnTo>
                <a:lnTo>
                  <a:pt x="274752" y="70137"/>
                </a:lnTo>
                <a:lnTo>
                  <a:pt x="274752" y="85419"/>
                </a:lnTo>
                <a:lnTo>
                  <a:pt x="292596" y="85419"/>
                </a:lnTo>
                <a:lnTo>
                  <a:pt x="296726" y="88955"/>
                </a:lnTo>
                <a:lnTo>
                  <a:pt x="305020" y="87521"/>
                </a:lnTo>
                <a:lnTo>
                  <a:pt x="305179" y="87605"/>
                </a:lnTo>
                <a:lnTo>
                  <a:pt x="305347" y="87515"/>
                </a:lnTo>
                <a:lnTo>
                  <a:pt x="315688" y="89303"/>
                </a:lnTo>
                <a:lnTo>
                  <a:pt x="320223" y="85419"/>
                </a:lnTo>
                <a:lnTo>
                  <a:pt x="335647" y="85419"/>
                </a:lnTo>
                <a:lnTo>
                  <a:pt x="335647" y="72210"/>
                </a:lnTo>
                <a:lnTo>
                  <a:pt x="349468" y="60372"/>
                </a:lnTo>
                <a:lnTo>
                  <a:pt x="335647" y="48535"/>
                </a:lnTo>
                <a:lnTo>
                  <a:pt x="335646" y="33267"/>
                </a:lnTo>
                <a:lnTo>
                  <a:pt x="317819" y="33267"/>
                </a:lnTo>
                <a:close/>
                <a:moveTo>
                  <a:pt x="305201" y="0"/>
                </a:moveTo>
                <a:lnTo>
                  <a:pt x="415143" y="34730"/>
                </a:lnTo>
                <a:lnTo>
                  <a:pt x="432968" y="39408"/>
                </a:lnTo>
                <a:lnTo>
                  <a:pt x="443704" y="41263"/>
                </a:lnTo>
                <a:cubicBezTo>
                  <a:pt x="457472" y="46251"/>
                  <a:pt x="467133" y="57927"/>
                  <a:pt x="467133" y="71535"/>
                </a:cubicBezTo>
                <a:cubicBezTo>
                  <a:pt x="467133" y="85143"/>
                  <a:pt x="457472" y="96819"/>
                  <a:pt x="443704" y="101807"/>
                </a:cubicBezTo>
                <a:lnTo>
                  <a:pt x="435990" y="103140"/>
                </a:lnTo>
                <a:lnTo>
                  <a:pt x="425056" y="114552"/>
                </a:lnTo>
                <a:lnTo>
                  <a:pt x="427607" y="114552"/>
                </a:lnTo>
                <a:lnTo>
                  <a:pt x="426039" y="119882"/>
                </a:lnTo>
                <a:cubicBezTo>
                  <a:pt x="406059" y="152290"/>
                  <a:pt x="359285" y="175030"/>
                  <a:pt x="304768" y="175030"/>
                </a:cubicBezTo>
                <a:cubicBezTo>
                  <a:pt x="250253" y="175030"/>
                  <a:pt x="203478" y="152290"/>
                  <a:pt x="183499" y="119882"/>
                </a:cubicBezTo>
                <a:lnTo>
                  <a:pt x="181930" y="114552"/>
                </a:lnTo>
                <a:lnTo>
                  <a:pt x="184482" y="114552"/>
                </a:lnTo>
                <a:lnTo>
                  <a:pt x="173377" y="102961"/>
                </a:lnTo>
                <a:lnTo>
                  <a:pt x="166696" y="101807"/>
                </a:lnTo>
                <a:cubicBezTo>
                  <a:pt x="157517" y="98482"/>
                  <a:pt x="150164" y="92184"/>
                  <a:pt x="146281" y="84323"/>
                </a:cubicBezTo>
                <a:lnTo>
                  <a:pt x="143267" y="71535"/>
                </a:lnTo>
                <a:cubicBezTo>
                  <a:pt x="143267" y="57927"/>
                  <a:pt x="152928" y="46251"/>
                  <a:pt x="166696" y="41263"/>
                </a:cubicBezTo>
                <a:lnTo>
                  <a:pt x="177436" y="39407"/>
                </a:lnTo>
                <a:lnTo>
                  <a:pt x="195264" y="34729"/>
                </a:lnTo>
                <a:close/>
              </a:path>
            </a:pathLst>
          </a:custGeom>
          <a:solidFill>
            <a:srgbClr val="1829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5" name="Полилиния 14">
            <a:extLst/>
          </p:cNvPr>
          <p:cNvSpPr/>
          <p:nvPr/>
        </p:nvSpPr>
        <p:spPr>
          <a:xfrm>
            <a:off x="2554031" y="3534439"/>
            <a:ext cx="936670" cy="1106631"/>
          </a:xfrm>
          <a:custGeom>
            <a:avLst/>
            <a:gdLst/>
            <a:ahLst/>
            <a:cxnLst/>
            <a:rect l="l" t="t" r="r" b="b"/>
            <a:pathLst>
              <a:path w="787542" h="1115390">
                <a:moveTo>
                  <a:pt x="458269" y="689116"/>
                </a:moveTo>
                <a:lnTo>
                  <a:pt x="498899" y="689116"/>
                </a:lnTo>
                <a:lnTo>
                  <a:pt x="498899" y="774841"/>
                </a:lnTo>
                <a:lnTo>
                  <a:pt x="446772" y="774841"/>
                </a:lnTo>
                <a:cubicBezTo>
                  <a:pt x="454437" y="741727"/>
                  <a:pt x="458269" y="713859"/>
                  <a:pt x="458269" y="691237"/>
                </a:cubicBezTo>
                <a:close/>
                <a:moveTo>
                  <a:pt x="636491" y="682196"/>
                </a:moveTo>
                <a:lnTo>
                  <a:pt x="650890" y="682196"/>
                </a:lnTo>
                <a:cubicBezTo>
                  <a:pt x="660340" y="682196"/>
                  <a:pt x="666777" y="683982"/>
                  <a:pt x="670200" y="687554"/>
                </a:cubicBezTo>
                <a:cubicBezTo>
                  <a:pt x="673623" y="691125"/>
                  <a:pt x="675335" y="695479"/>
                  <a:pt x="675335" y="700613"/>
                </a:cubicBezTo>
                <a:cubicBezTo>
                  <a:pt x="675335" y="705897"/>
                  <a:pt x="673363" y="710231"/>
                  <a:pt x="669419" y="713617"/>
                </a:cubicBezTo>
                <a:cubicBezTo>
                  <a:pt x="665475" y="717003"/>
                  <a:pt x="658629" y="718696"/>
                  <a:pt x="648881" y="718696"/>
                </a:cubicBezTo>
                <a:lnTo>
                  <a:pt x="636491" y="718696"/>
                </a:lnTo>
                <a:close/>
                <a:moveTo>
                  <a:pt x="284066" y="682196"/>
                </a:moveTo>
                <a:lnTo>
                  <a:pt x="298465" y="682196"/>
                </a:lnTo>
                <a:cubicBezTo>
                  <a:pt x="307915" y="682196"/>
                  <a:pt x="314352" y="683982"/>
                  <a:pt x="317775" y="687554"/>
                </a:cubicBezTo>
                <a:cubicBezTo>
                  <a:pt x="321198" y="691125"/>
                  <a:pt x="322910" y="695479"/>
                  <a:pt x="322910" y="700613"/>
                </a:cubicBezTo>
                <a:cubicBezTo>
                  <a:pt x="322910" y="705897"/>
                  <a:pt x="320938" y="710231"/>
                  <a:pt x="316994" y="713617"/>
                </a:cubicBezTo>
                <a:cubicBezTo>
                  <a:pt x="313050" y="717003"/>
                  <a:pt x="306204" y="718696"/>
                  <a:pt x="296456" y="718696"/>
                </a:cubicBezTo>
                <a:lnTo>
                  <a:pt x="284066" y="718696"/>
                </a:lnTo>
                <a:close/>
                <a:moveTo>
                  <a:pt x="585703" y="648933"/>
                </a:moveTo>
                <a:lnTo>
                  <a:pt x="585703" y="812569"/>
                </a:lnTo>
                <a:lnTo>
                  <a:pt x="636491" y="812569"/>
                </a:lnTo>
                <a:lnTo>
                  <a:pt x="636491" y="751847"/>
                </a:lnTo>
                <a:lnTo>
                  <a:pt x="664173" y="751847"/>
                </a:lnTo>
                <a:cubicBezTo>
                  <a:pt x="684562" y="751847"/>
                  <a:pt x="699724" y="747196"/>
                  <a:pt x="709658" y="737895"/>
                </a:cubicBezTo>
                <a:cubicBezTo>
                  <a:pt x="719593" y="728593"/>
                  <a:pt x="724560" y="715682"/>
                  <a:pt x="724560" y="699162"/>
                </a:cubicBezTo>
                <a:cubicBezTo>
                  <a:pt x="724560" y="683089"/>
                  <a:pt x="720002" y="670699"/>
                  <a:pt x="710886" y="661992"/>
                </a:cubicBezTo>
                <a:cubicBezTo>
                  <a:pt x="701770" y="653286"/>
                  <a:pt x="688060" y="648933"/>
                  <a:pt x="669754" y="648933"/>
                </a:cubicBezTo>
                <a:close/>
                <a:moveTo>
                  <a:pt x="412281" y="648933"/>
                </a:moveTo>
                <a:lnTo>
                  <a:pt x="412281" y="685433"/>
                </a:lnTo>
                <a:cubicBezTo>
                  <a:pt x="412281" y="718621"/>
                  <a:pt x="407556" y="748424"/>
                  <a:pt x="398105" y="774841"/>
                </a:cubicBezTo>
                <a:lnTo>
                  <a:pt x="381250" y="774841"/>
                </a:lnTo>
                <a:lnTo>
                  <a:pt x="381250" y="848176"/>
                </a:lnTo>
                <a:lnTo>
                  <a:pt x="421880" y="848176"/>
                </a:lnTo>
                <a:lnTo>
                  <a:pt x="421880" y="812569"/>
                </a:lnTo>
                <a:lnTo>
                  <a:pt x="526358" y="812569"/>
                </a:lnTo>
                <a:lnTo>
                  <a:pt x="526358" y="848176"/>
                </a:lnTo>
                <a:lnTo>
                  <a:pt x="567100" y="848176"/>
                </a:lnTo>
                <a:lnTo>
                  <a:pt x="567100" y="774841"/>
                </a:lnTo>
                <a:lnTo>
                  <a:pt x="549463" y="774841"/>
                </a:lnTo>
                <a:lnTo>
                  <a:pt x="549463" y="648933"/>
                </a:lnTo>
                <a:close/>
                <a:moveTo>
                  <a:pt x="233278" y="648933"/>
                </a:moveTo>
                <a:lnTo>
                  <a:pt x="233278" y="812569"/>
                </a:lnTo>
                <a:lnTo>
                  <a:pt x="284066" y="812569"/>
                </a:lnTo>
                <a:lnTo>
                  <a:pt x="284066" y="751847"/>
                </a:lnTo>
                <a:lnTo>
                  <a:pt x="311748" y="751847"/>
                </a:lnTo>
                <a:cubicBezTo>
                  <a:pt x="332137" y="751847"/>
                  <a:pt x="347299" y="747196"/>
                  <a:pt x="357233" y="737895"/>
                </a:cubicBezTo>
                <a:cubicBezTo>
                  <a:pt x="367168" y="728593"/>
                  <a:pt x="372135" y="715682"/>
                  <a:pt x="372135" y="699162"/>
                </a:cubicBezTo>
                <a:cubicBezTo>
                  <a:pt x="372135" y="683089"/>
                  <a:pt x="367577" y="670699"/>
                  <a:pt x="358461" y="661992"/>
                </a:cubicBezTo>
                <a:cubicBezTo>
                  <a:pt x="349345" y="653286"/>
                  <a:pt x="335635" y="648933"/>
                  <a:pt x="317329" y="648933"/>
                </a:cubicBezTo>
                <a:close/>
                <a:moveTo>
                  <a:pt x="131331" y="646142"/>
                </a:moveTo>
                <a:cubicBezTo>
                  <a:pt x="104021" y="646142"/>
                  <a:pt x="83017" y="653435"/>
                  <a:pt x="68321" y="668020"/>
                </a:cubicBezTo>
                <a:cubicBezTo>
                  <a:pt x="53624" y="682605"/>
                  <a:pt x="46275" y="703143"/>
                  <a:pt x="46275" y="729635"/>
                </a:cubicBezTo>
                <a:cubicBezTo>
                  <a:pt x="46275" y="757242"/>
                  <a:pt x="53549" y="778432"/>
                  <a:pt x="68097" y="793203"/>
                </a:cubicBezTo>
                <a:cubicBezTo>
                  <a:pt x="82645" y="807974"/>
                  <a:pt x="103053" y="815360"/>
                  <a:pt x="129322" y="815360"/>
                </a:cubicBezTo>
                <a:cubicBezTo>
                  <a:pt x="152985" y="815360"/>
                  <a:pt x="171161" y="810690"/>
                  <a:pt x="183848" y="801351"/>
                </a:cubicBezTo>
                <a:cubicBezTo>
                  <a:pt x="196536" y="792012"/>
                  <a:pt x="205410" y="779901"/>
                  <a:pt x="210470" y="765019"/>
                </a:cubicBezTo>
                <a:lnTo>
                  <a:pt x="162919" y="752182"/>
                </a:lnTo>
                <a:cubicBezTo>
                  <a:pt x="158306" y="769000"/>
                  <a:pt x="147702" y="777408"/>
                  <a:pt x="131107" y="777408"/>
                </a:cubicBezTo>
                <a:cubicBezTo>
                  <a:pt x="111760" y="777408"/>
                  <a:pt x="100709" y="766953"/>
                  <a:pt x="97956" y="746043"/>
                </a:cubicBezTo>
                <a:lnTo>
                  <a:pt x="147293" y="746043"/>
                </a:lnTo>
                <a:lnTo>
                  <a:pt x="147293" y="715682"/>
                </a:lnTo>
                <a:lnTo>
                  <a:pt x="97733" y="715682"/>
                </a:lnTo>
                <a:cubicBezTo>
                  <a:pt x="100933" y="694623"/>
                  <a:pt x="112132" y="684093"/>
                  <a:pt x="131331" y="684093"/>
                </a:cubicBezTo>
                <a:cubicBezTo>
                  <a:pt x="146288" y="684093"/>
                  <a:pt x="156259" y="690939"/>
                  <a:pt x="161245" y="704632"/>
                </a:cubicBezTo>
                <a:lnTo>
                  <a:pt x="206787" y="687330"/>
                </a:lnTo>
                <a:cubicBezTo>
                  <a:pt x="193243" y="659871"/>
                  <a:pt x="168091" y="646142"/>
                  <a:pt x="131331" y="646142"/>
                </a:cubicBezTo>
                <a:close/>
                <a:moveTo>
                  <a:pt x="182174" y="134714"/>
                </a:moveTo>
                <a:lnTo>
                  <a:pt x="275727" y="134714"/>
                </a:lnTo>
                <a:lnTo>
                  <a:pt x="275727" y="250536"/>
                </a:lnTo>
                <a:lnTo>
                  <a:pt x="228950" y="279492"/>
                </a:lnTo>
                <a:lnTo>
                  <a:pt x="182174" y="250536"/>
                </a:lnTo>
                <a:close/>
                <a:moveTo>
                  <a:pt x="233577" y="41770"/>
                </a:moveTo>
                <a:lnTo>
                  <a:pt x="190664" y="84682"/>
                </a:lnTo>
                <a:lnTo>
                  <a:pt x="114512" y="84682"/>
                </a:lnTo>
                <a:lnTo>
                  <a:pt x="114512" y="160835"/>
                </a:lnTo>
                <a:lnTo>
                  <a:pt x="71629" y="203716"/>
                </a:lnTo>
                <a:lnTo>
                  <a:pt x="114512" y="246598"/>
                </a:lnTo>
                <a:lnTo>
                  <a:pt x="114512" y="313708"/>
                </a:lnTo>
                <a:lnTo>
                  <a:pt x="181624" y="313709"/>
                </a:lnTo>
                <a:lnTo>
                  <a:pt x="233577" y="365663"/>
                </a:lnTo>
                <a:lnTo>
                  <a:pt x="285530" y="313709"/>
                </a:lnTo>
                <a:lnTo>
                  <a:pt x="343540" y="313709"/>
                </a:lnTo>
                <a:lnTo>
                  <a:pt x="343540" y="255700"/>
                </a:lnTo>
                <a:lnTo>
                  <a:pt x="395523" y="203716"/>
                </a:lnTo>
                <a:lnTo>
                  <a:pt x="343540" y="151733"/>
                </a:lnTo>
                <a:lnTo>
                  <a:pt x="343538" y="84682"/>
                </a:lnTo>
                <a:lnTo>
                  <a:pt x="276488" y="84682"/>
                </a:lnTo>
                <a:close/>
                <a:moveTo>
                  <a:pt x="0" y="5863"/>
                </a:moveTo>
                <a:lnTo>
                  <a:pt x="455068" y="5863"/>
                </a:lnTo>
                <a:lnTo>
                  <a:pt x="455068" y="342922"/>
                </a:lnTo>
                <a:lnTo>
                  <a:pt x="783778" y="342922"/>
                </a:lnTo>
                <a:lnTo>
                  <a:pt x="783778" y="1115390"/>
                </a:lnTo>
                <a:lnTo>
                  <a:pt x="0" y="1115390"/>
                </a:lnTo>
                <a:close/>
                <a:moveTo>
                  <a:pt x="494382" y="0"/>
                </a:moveTo>
                <a:lnTo>
                  <a:pt x="787542" y="305978"/>
                </a:lnTo>
                <a:lnTo>
                  <a:pt x="494382" y="305978"/>
                </a:lnTo>
                <a:close/>
              </a:path>
            </a:pathLst>
          </a:custGeom>
          <a:solidFill>
            <a:srgbClr val="18294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ko-KR" altLang="en-US"/>
          </a:p>
        </p:txBody>
      </p:sp>
      <p:sp>
        <p:nvSpPr>
          <p:cNvPr id="16" name="TextBox 15"/>
          <p:cNvSpPr txBox="1"/>
          <p:nvPr/>
        </p:nvSpPr>
        <p:spPr>
          <a:xfrm>
            <a:off x="620669" y="2055466"/>
            <a:ext cx="4772460" cy="1200329"/>
          </a:xfrm>
          <a:prstGeom prst="rect">
            <a:avLst/>
          </a:prstGeom>
          <a:noFill/>
        </p:spPr>
        <p:txBody>
          <a:bodyPr wrap="none" rtlCol="0">
            <a:spAutoFit/>
          </a:bodyPr>
          <a:lstStyle/>
          <a:p>
            <a:pPr algn="ctr"/>
            <a:r>
              <a:rPr lang="uk-UA" dirty="0" err="1" smtClean="0">
                <a:solidFill>
                  <a:srgbClr val="182947"/>
                </a:solidFill>
                <a:latin typeface="Proxima Nova Rg" panose="02000506030000020004" pitchFamily="2" charset="0"/>
                <a:cs typeface="Arial" panose="020B0604020202020204" pitchFamily="34" charset="0"/>
              </a:rPr>
              <a:t>Внесено</a:t>
            </a:r>
            <a:r>
              <a:rPr lang="uk-UA" dirty="0" smtClean="0">
                <a:solidFill>
                  <a:srgbClr val="182947"/>
                </a:solidFill>
                <a:latin typeface="Proxima Nova Rg" panose="02000506030000020004" pitchFamily="2" charset="0"/>
                <a:cs typeface="Arial" panose="020B0604020202020204" pitchFamily="34" charset="0"/>
              </a:rPr>
              <a:t> відомості до</a:t>
            </a:r>
          </a:p>
          <a:p>
            <a:pPr algn="ctr"/>
            <a:r>
              <a:rPr lang="uk-UA" dirty="0" smtClean="0">
                <a:solidFill>
                  <a:srgbClr val="182947"/>
                </a:solidFill>
                <a:latin typeface="Proxima Nova Rg" panose="02000506030000020004" pitchFamily="2" charset="0"/>
                <a:cs typeface="Arial" panose="020B0604020202020204" pitchFamily="34" charset="0"/>
              </a:rPr>
              <a:t>Єдиного реєстру </a:t>
            </a:r>
            <a:r>
              <a:rPr lang="uk-UA" dirty="0">
                <a:solidFill>
                  <a:srgbClr val="182947"/>
                </a:solidFill>
                <a:latin typeface="Proxima Nova Rg" panose="02000506030000020004" pitchFamily="2" charset="0"/>
                <a:cs typeface="Arial" panose="020B0604020202020204" pitchFamily="34" charset="0"/>
              </a:rPr>
              <a:t>д</a:t>
            </a:r>
            <a:r>
              <a:rPr lang="uk-UA" dirty="0" smtClean="0">
                <a:solidFill>
                  <a:srgbClr val="182947"/>
                </a:solidFill>
                <a:latin typeface="Proxima Nova Rg" panose="02000506030000020004" pitchFamily="2" charset="0"/>
                <a:cs typeface="Arial" panose="020B0604020202020204" pitchFamily="34" charset="0"/>
              </a:rPr>
              <a:t>осудових </a:t>
            </a:r>
            <a:r>
              <a:rPr lang="uk-UA" dirty="0">
                <a:solidFill>
                  <a:srgbClr val="182947"/>
                </a:solidFill>
                <a:latin typeface="Proxima Nova Rg" panose="02000506030000020004" pitchFamily="2" charset="0"/>
                <a:cs typeface="Arial" panose="020B0604020202020204" pitchFamily="34" charset="0"/>
              </a:rPr>
              <a:t>р</a:t>
            </a:r>
            <a:r>
              <a:rPr lang="uk-UA" dirty="0" smtClean="0">
                <a:solidFill>
                  <a:srgbClr val="182947"/>
                </a:solidFill>
                <a:latin typeface="Proxima Nova Rg" panose="02000506030000020004" pitchFamily="2" charset="0"/>
                <a:cs typeface="Arial" panose="020B0604020202020204" pitchFamily="34" charset="0"/>
              </a:rPr>
              <a:t>озслідувань</a:t>
            </a:r>
          </a:p>
          <a:p>
            <a:pPr algn="ctr"/>
            <a:r>
              <a:rPr lang="uk-UA" dirty="0" smtClean="0">
                <a:solidFill>
                  <a:srgbClr val="182947"/>
                </a:solidFill>
                <a:latin typeface="Proxima Nova Rg" panose="02000506030000020004" pitchFamily="2" charset="0"/>
                <a:cs typeface="Arial" panose="020B0604020202020204" pitchFamily="34" charset="0"/>
              </a:rPr>
              <a:t>за </a:t>
            </a:r>
            <a:r>
              <a:rPr lang="uk-UA" dirty="0">
                <a:solidFill>
                  <a:srgbClr val="182947"/>
                </a:solidFill>
                <a:latin typeface="Proxima Nova Rg" panose="02000506030000020004" pitchFamily="2" charset="0"/>
                <a:cs typeface="Arial" panose="020B0604020202020204" pitchFamily="34" charset="0"/>
              </a:rPr>
              <a:t>матеріалами ПОГ</a:t>
            </a:r>
          </a:p>
          <a:p>
            <a:endParaRPr lang="uk-UA" dirty="0"/>
          </a:p>
        </p:txBody>
      </p:sp>
      <p:cxnSp>
        <p:nvCxnSpPr>
          <p:cNvPr id="22" name="Прямая соединительная линия 21"/>
          <p:cNvCxnSpPr/>
          <p:nvPr/>
        </p:nvCxnSpPr>
        <p:spPr>
          <a:xfrm flipH="1">
            <a:off x="6013798" y="2144046"/>
            <a:ext cx="16332" cy="4286835"/>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3" name="TextBox 2"/>
          <p:cNvSpPr txBox="1"/>
          <p:nvPr/>
        </p:nvSpPr>
        <p:spPr>
          <a:xfrm>
            <a:off x="228600" y="859161"/>
            <a:ext cx="1975221" cy="523220"/>
          </a:xfrm>
          <a:prstGeom prst="rect">
            <a:avLst/>
          </a:prstGeom>
          <a:noFill/>
        </p:spPr>
        <p:txBody>
          <a:bodyPr wrap="none" rtlCol="0">
            <a:spAutoFit/>
          </a:bodyPr>
          <a:lstStyle/>
          <a:p>
            <a:r>
              <a:rPr lang="uk-UA" sz="2800" b="1" dirty="0" smtClean="0">
                <a:solidFill>
                  <a:schemeClr val="bg1"/>
                </a:solidFill>
                <a:latin typeface="Proxima Nova Lt" panose="02000506030000020004" pitchFamily="2" charset="0"/>
              </a:rPr>
              <a:t>2023/2024</a:t>
            </a:r>
            <a:endParaRPr lang="uk-UA" sz="2800" b="1" dirty="0">
              <a:solidFill>
                <a:schemeClr val="bg1"/>
              </a:solidFill>
              <a:latin typeface="Proxima Nova Lt" panose="02000506030000020004" pitchFamily="2" charset="0"/>
            </a:endParaRPr>
          </a:p>
        </p:txBody>
      </p:sp>
      <p:sp>
        <p:nvSpPr>
          <p:cNvPr id="37" name="TextBox 36"/>
          <p:cNvSpPr txBox="1"/>
          <p:nvPr/>
        </p:nvSpPr>
        <p:spPr>
          <a:xfrm>
            <a:off x="2334279" y="5224106"/>
            <a:ext cx="2223686" cy="1015663"/>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uk-UA" sz="6000" dirty="0" smtClean="0">
                <a:solidFill>
                  <a:srgbClr val="FFC000"/>
                </a:solidFill>
                <a:latin typeface="Proxima Nova Rg" panose="02000506030000020004" pitchFamily="2" charset="0"/>
              </a:rPr>
              <a:t>12/13</a:t>
            </a:r>
            <a:endParaRPr lang="uk-UA" sz="6000" dirty="0">
              <a:solidFill>
                <a:srgbClr val="FFC000"/>
              </a:solidFill>
              <a:latin typeface="Proxima Nova Rg" panose="02000506030000020004" pitchFamily="2" charset="0"/>
            </a:endParaRPr>
          </a:p>
        </p:txBody>
      </p:sp>
      <p:sp>
        <p:nvSpPr>
          <p:cNvPr id="30" name="TextBox 29"/>
          <p:cNvSpPr txBox="1"/>
          <p:nvPr/>
        </p:nvSpPr>
        <p:spPr>
          <a:xfrm>
            <a:off x="6927934" y="1970452"/>
            <a:ext cx="4607352" cy="1200329"/>
          </a:xfrm>
          <a:prstGeom prst="rect">
            <a:avLst/>
          </a:prstGeom>
          <a:noFill/>
        </p:spPr>
        <p:txBody>
          <a:bodyPr wrap="none" rtlCol="0">
            <a:spAutoFit/>
          </a:bodyPr>
          <a:lstStyle/>
          <a:p>
            <a:pPr algn="ctr"/>
            <a:r>
              <a:rPr lang="uk-UA" dirty="0" smtClean="0">
                <a:solidFill>
                  <a:srgbClr val="182947"/>
                </a:solidFill>
                <a:latin typeface="Proxima Nova Rg" panose="02000506030000020004" pitchFamily="2" charset="0"/>
              </a:rPr>
              <a:t>Розкрито кримінальних правопорушень</a:t>
            </a:r>
          </a:p>
          <a:p>
            <a:pPr algn="ctr"/>
            <a:r>
              <a:rPr lang="uk-UA" dirty="0" smtClean="0">
                <a:solidFill>
                  <a:srgbClr val="182947"/>
                </a:solidFill>
                <a:latin typeface="Proxima Nova Rg" panose="02000506030000020004" pitchFamily="2" charset="0"/>
              </a:rPr>
              <a:t>ПОГ самостійно</a:t>
            </a:r>
          </a:p>
          <a:p>
            <a:pPr algn="ctr"/>
            <a:r>
              <a:rPr lang="uk-UA" dirty="0" smtClean="0">
                <a:solidFill>
                  <a:srgbClr val="182947"/>
                </a:solidFill>
                <a:latin typeface="Proxima Nova Rg" panose="02000506030000020004" pitchFamily="2" charset="0"/>
              </a:rPr>
              <a:t>та спільно з іншими структурними</a:t>
            </a:r>
          </a:p>
          <a:p>
            <a:pPr algn="ctr"/>
            <a:r>
              <a:rPr lang="uk-UA" dirty="0" smtClean="0">
                <a:solidFill>
                  <a:srgbClr val="182947"/>
                </a:solidFill>
                <a:latin typeface="Proxima Nova Rg" panose="02000506030000020004" pitchFamily="2" charset="0"/>
              </a:rPr>
              <a:t>підрозділами НПУ </a:t>
            </a:r>
          </a:p>
        </p:txBody>
      </p:sp>
      <p:pic>
        <p:nvPicPr>
          <p:cNvPr id="31" name="Рисунок 26"/>
          <p:cNvPicPr>
            <a:picLocks noChangeAspect="1"/>
          </p:cNvPicPr>
          <p:nvPr/>
        </p:nvPicPr>
        <p:blipFill>
          <a:blip r:embed="rId4" cstate="print">
            <a:duotone>
              <a:schemeClr val="accent5">
                <a:shade val="45000"/>
                <a:satMod val="135000"/>
              </a:schemeClr>
              <a:prstClr val="white"/>
            </a:duotone>
            <a:lum bright="-40000" contrast="-40000"/>
          </a:blip>
          <a:srcRect/>
          <a:stretch>
            <a:fillRect/>
          </a:stretch>
        </p:blipFill>
        <p:spPr bwMode="auto">
          <a:xfrm>
            <a:off x="8595038" y="3358898"/>
            <a:ext cx="1273135" cy="1282172"/>
          </a:xfrm>
          <a:prstGeom prst="rect">
            <a:avLst/>
          </a:prstGeom>
          <a:noFill/>
          <a:ln w="9525">
            <a:noFill/>
            <a:miter lim="800000"/>
            <a:headEnd/>
            <a:tailEnd/>
          </a:ln>
        </p:spPr>
      </p:pic>
      <p:sp>
        <p:nvSpPr>
          <p:cNvPr id="32" name="TextBox 31"/>
          <p:cNvSpPr txBox="1"/>
          <p:nvPr/>
        </p:nvSpPr>
        <p:spPr>
          <a:xfrm>
            <a:off x="8218833" y="5110613"/>
            <a:ext cx="2223686" cy="1015663"/>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uk-UA" sz="6000" dirty="0" smtClean="0">
                <a:solidFill>
                  <a:srgbClr val="FFC000"/>
                </a:solidFill>
                <a:latin typeface="Proxima Nova Rg" panose="02000506030000020004" pitchFamily="2" charset="0"/>
              </a:rPr>
              <a:t>23/47</a:t>
            </a:r>
            <a:endParaRPr lang="uk-UA" sz="6000" dirty="0">
              <a:solidFill>
                <a:srgbClr val="FFC000"/>
              </a:solidFill>
              <a:latin typeface="Proxima Nova Rg" panose="02000506030000020004" pitchFamily="2" charset="0"/>
            </a:endParaRPr>
          </a:p>
        </p:txBody>
      </p:sp>
    </p:spTree>
    <p:extLst>
      <p:ext uri="{BB962C8B-B14F-4D97-AF65-F5344CB8AC3E}">
        <p14:creationId xmlns:p14="http://schemas.microsoft.com/office/powerpoint/2010/main" val="21276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 y="40"/>
            <a:ext cx="12192073" cy="6857960"/>
          </a:xfrm>
          <a:prstGeom prst="rect">
            <a:avLst/>
          </a:prstGeom>
        </p:spPr>
      </p:pic>
      <p:sp>
        <p:nvSpPr>
          <p:cNvPr id="4" name="TextBox 3"/>
          <p:cNvSpPr txBox="1"/>
          <p:nvPr/>
        </p:nvSpPr>
        <p:spPr>
          <a:xfrm>
            <a:off x="228600" y="428274"/>
            <a:ext cx="6308137" cy="954107"/>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КРИМІНАЛЬНІ ПРАВОПОРУШЕННЯ</a:t>
            </a:r>
          </a:p>
          <a:p>
            <a:endParaRPr lang="uk-UA" sz="2800" dirty="0">
              <a:solidFill>
                <a:schemeClr val="bg1"/>
              </a:solidFill>
              <a:latin typeface="Proxima Nova Rg" panose="02000506030000020004" pitchFamily="2" charset="0"/>
            </a:endParaRPr>
          </a:p>
        </p:txBody>
      </p:sp>
      <p:sp>
        <p:nvSpPr>
          <p:cNvPr id="5" name="TextBox 4"/>
          <p:cNvSpPr txBox="1"/>
          <p:nvPr/>
        </p:nvSpPr>
        <p:spPr>
          <a:xfrm>
            <a:off x="228600" y="859161"/>
            <a:ext cx="1975221" cy="523220"/>
          </a:xfrm>
          <a:prstGeom prst="rect">
            <a:avLst/>
          </a:prstGeom>
          <a:noFill/>
        </p:spPr>
        <p:txBody>
          <a:bodyPr wrap="none" rtlCol="0">
            <a:spAutoFit/>
          </a:bodyPr>
          <a:lstStyle/>
          <a:p>
            <a:r>
              <a:rPr lang="uk-UA" sz="2800" b="1" dirty="0" smtClean="0">
                <a:solidFill>
                  <a:schemeClr val="bg1"/>
                </a:solidFill>
                <a:latin typeface="Proxima Nova Lt" panose="02000506030000020004" pitchFamily="2" charset="0"/>
              </a:rPr>
              <a:t>2023/2024</a:t>
            </a:r>
            <a:endParaRPr lang="uk-UA" sz="2800" b="1" dirty="0">
              <a:solidFill>
                <a:schemeClr val="bg1"/>
              </a:solidFill>
              <a:latin typeface="Proxima Nova Lt" panose="02000506030000020004" pitchFamily="2" charset="0"/>
            </a:endParaRPr>
          </a:p>
        </p:txBody>
      </p:sp>
      <p:pic>
        <p:nvPicPr>
          <p:cNvPr id="6" name="Рисунок 183"/>
          <p:cNvPicPr preferRelativeResize="0">
            <a:picLock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3006" y="2210516"/>
            <a:ext cx="948883" cy="859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421889" y="2286547"/>
            <a:ext cx="2712602" cy="707886"/>
          </a:xfrm>
          <a:prstGeom prst="rect">
            <a:avLst/>
          </a:prstGeom>
          <a:noFill/>
        </p:spPr>
        <p:txBody>
          <a:bodyPr wrap="none" rtlCol="0">
            <a:spAutoFit/>
          </a:bodyPr>
          <a:lstStyle/>
          <a:p>
            <a:r>
              <a:rPr lang="uk-UA" sz="2000" dirty="0" smtClean="0">
                <a:solidFill>
                  <a:srgbClr val="182947"/>
                </a:solidFill>
                <a:latin typeface="Proxima Nova Rg" panose="02000506030000020004" pitchFamily="2" charset="0"/>
              </a:rPr>
              <a:t>Зберігання</a:t>
            </a:r>
          </a:p>
          <a:p>
            <a:r>
              <a:rPr lang="uk-UA" sz="2000" dirty="0" smtClean="0">
                <a:solidFill>
                  <a:srgbClr val="182947"/>
                </a:solidFill>
                <a:latin typeface="Proxima Nova Rg" panose="02000506030000020004" pitchFamily="2" charset="0"/>
              </a:rPr>
              <a:t>наркотичних засобів</a:t>
            </a:r>
            <a:endParaRPr lang="uk-UA" sz="2000" dirty="0">
              <a:solidFill>
                <a:srgbClr val="182947"/>
              </a:solidFill>
              <a:latin typeface="Proxima Nova Rg" panose="02000506030000020004" pitchFamily="2" charset="0"/>
            </a:endParaRPr>
          </a:p>
        </p:txBody>
      </p:sp>
      <p:pic>
        <p:nvPicPr>
          <p:cNvPr id="9" name="Рисунок 12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0965" y="3971591"/>
            <a:ext cx="883113" cy="824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1421889" y="4183655"/>
            <a:ext cx="1643399" cy="400110"/>
          </a:xfrm>
          <a:prstGeom prst="rect">
            <a:avLst/>
          </a:prstGeom>
          <a:noFill/>
        </p:spPr>
        <p:txBody>
          <a:bodyPr wrap="none" rtlCol="0">
            <a:spAutoFit/>
          </a:bodyPr>
          <a:lstStyle/>
          <a:p>
            <a:r>
              <a:rPr lang="uk-UA" sz="2000" dirty="0" smtClean="0">
                <a:solidFill>
                  <a:srgbClr val="182947"/>
                </a:solidFill>
                <a:latin typeface="Proxima Nova Rg" panose="02000506030000020004" pitchFamily="2" charset="0"/>
              </a:rPr>
              <a:t>Хуліганство</a:t>
            </a:r>
            <a:endParaRPr lang="uk-UA" sz="2000" dirty="0">
              <a:solidFill>
                <a:srgbClr val="182947"/>
              </a:solidFill>
              <a:latin typeface="Proxima Nova Rg" panose="02000506030000020004" pitchFamily="2" charset="0"/>
            </a:endParaRPr>
          </a:p>
        </p:txBody>
      </p:sp>
      <p:pic>
        <p:nvPicPr>
          <p:cNvPr id="11" name="Рисунок 134"/>
          <p:cNvPicPr preferRelativeResize="0">
            <a:picLocks/>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3693" y="5696956"/>
            <a:ext cx="917658" cy="824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p:cNvSpPr txBox="1"/>
          <p:nvPr/>
        </p:nvSpPr>
        <p:spPr>
          <a:xfrm>
            <a:off x="1421889" y="5754058"/>
            <a:ext cx="2674130" cy="707886"/>
          </a:xfrm>
          <a:prstGeom prst="rect">
            <a:avLst/>
          </a:prstGeom>
          <a:noFill/>
        </p:spPr>
        <p:txBody>
          <a:bodyPr wrap="none" rtlCol="0">
            <a:spAutoFit/>
          </a:bodyPr>
          <a:lstStyle/>
          <a:p>
            <a:r>
              <a:rPr lang="uk-UA" sz="2000" dirty="0" smtClean="0">
                <a:solidFill>
                  <a:srgbClr val="182947"/>
                </a:solidFill>
                <a:latin typeface="Proxima Nova Rg" panose="02000506030000020004" pitchFamily="2" charset="0"/>
              </a:rPr>
              <a:t>Нанесення</a:t>
            </a:r>
          </a:p>
          <a:p>
            <a:r>
              <a:rPr lang="uk-UA" sz="2000" dirty="0">
                <a:solidFill>
                  <a:srgbClr val="182947"/>
                </a:solidFill>
                <a:latin typeface="Proxima Nova Rg" panose="02000506030000020004" pitchFamily="2" charset="0"/>
              </a:rPr>
              <a:t>т</a:t>
            </a:r>
            <a:r>
              <a:rPr lang="uk-UA" sz="2000" dirty="0" smtClean="0">
                <a:solidFill>
                  <a:srgbClr val="182947"/>
                </a:solidFill>
                <a:latin typeface="Proxima Nova Rg" panose="02000506030000020004" pitchFamily="2" charset="0"/>
              </a:rPr>
              <a:t>ілесних ушкоджень</a:t>
            </a:r>
            <a:endParaRPr lang="uk-UA" sz="2000" dirty="0">
              <a:solidFill>
                <a:srgbClr val="182947"/>
              </a:solidFill>
              <a:latin typeface="Proxima Nova Rg" panose="02000506030000020004" pitchFamily="2" charset="0"/>
            </a:endParaRPr>
          </a:p>
        </p:txBody>
      </p:sp>
      <p:sp>
        <p:nvSpPr>
          <p:cNvPr id="14" name="TextBox 13"/>
          <p:cNvSpPr txBox="1"/>
          <p:nvPr/>
        </p:nvSpPr>
        <p:spPr>
          <a:xfrm>
            <a:off x="7761301" y="2357448"/>
            <a:ext cx="1771639" cy="400110"/>
          </a:xfrm>
          <a:prstGeom prst="rect">
            <a:avLst/>
          </a:prstGeom>
          <a:noFill/>
        </p:spPr>
        <p:txBody>
          <a:bodyPr wrap="none" rtlCol="0">
            <a:spAutoFit/>
          </a:bodyPr>
          <a:lstStyle/>
          <a:p>
            <a:r>
              <a:rPr lang="uk-UA" sz="2000" dirty="0" smtClean="0">
                <a:solidFill>
                  <a:srgbClr val="182947"/>
                </a:solidFill>
                <a:latin typeface="Proxima Nova Lt" panose="02000506030000020004" pitchFamily="2" charset="0"/>
              </a:rPr>
              <a:t>Порубка лісу</a:t>
            </a:r>
            <a:endParaRPr lang="uk-UA" sz="2000" dirty="0">
              <a:solidFill>
                <a:srgbClr val="182947"/>
              </a:solidFill>
              <a:latin typeface="Proxima Nova Lt" panose="02000506030000020004" pitchFamily="2" charset="0"/>
            </a:endParaRPr>
          </a:p>
        </p:txBody>
      </p:sp>
      <p:sp>
        <p:nvSpPr>
          <p:cNvPr id="15" name="TextBox 14"/>
          <p:cNvSpPr txBox="1"/>
          <p:nvPr/>
        </p:nvSpPr>
        <p:spPr>
          <a:xfrm>
            <a:off x="7827226" y="3851135"/>
            <a:ext cx="2813591" cy="400110"/>
          </a:xfrm>
          <a:prstGeom prst="rect">
            <a:avLst/>
          </a:prstGeom>
          <a:noFill/>
        </p:spPr>
        <p:txBody>
          <a:bodyPr wrap="none" rtlCol="0">
            <a:spAutoFit/>
          </a:bodyPr>
          <a:lstStyle/>
          <a:p>
            <a:r>
              <a:rPr lang="uk-UA" sz="2000" dirty="0" smtClean="0">
                <a:solidFill>
                  <a:srgbClr val="182947"/>
                </a:solidFill>
                <a:latin typeface="Proxima Nova Lt" panose="02000506030000020004" pitchFamily="2" charset="0"/>
              </a:rPr>
              <a:t>Видобуток бурштину</a:t>
            </a:r>
            <a:endParaRPr lang="uk-UA" sz="2000" dirty="0">
              <a:solidFill>
                <a:srgbClr val="182947"/>
              </a:solidFill>
              <a:latin typeface="Proxima Nova Lt" panose="02000506030000020004" pitchFamily="2" charset="0"/>
            </a:endParaRPr>
          </a:p>
        </p:txBody>
      </p:sp>
      <p:sp>
        <p:nvSpPr>
          <p:cNvPr id="17" name="TextBox 16"/>
          <p:cNvSpPr txBox="1"/>
          <p:nvPr/>
        </p:nvSpPr>
        <p:spPr>
          <a:xfrm>
            <a:off x="4686802" y="2386958"/>
            <a:ext cx="651140" cy="461665"/>
          </a:xfrm>
          <a:prstGeom prst="rect">
            <a:avLst/>
          </a:prstGeom>
          <a:noFill/>
        </p:spPr>
        <p:txBody>
          <a:bodyPr wrap="none" rtlCol="0">
            <a:spAutoFit/>
          </a:bodyPr>
          <a:lstStyle/>
          <a:p>
            <a:r>
              <a:rPr lang="uk-UA" sz="2400" dirty="0" smtClean="0">
                <a:solidFill>
                  <a:srgbClr val="182947"/>
                </a:solidFill>
                <a:latin typeface="Proxima Nova Rg" panose="02000506030000020004" pitchFamily="2" charset="0"/>
              </a:rPr>
              <a:t>0/2</a:t>
            </a:r>
            <a:endParaRPr lang="uk-UA" sz="2400" dirty="0">
              <a:solidFill>
                <a:srgbClr val="182947"/>
              </a:solidFill>
              <a:latin typeface="Proxima Nova Rg" panose="02000506030000020004" pitchFamily="2" charset="0"/>
            </a:endParaRPr>
          </a:p>
        </p:txBody>
      </p:sp>
      <p:sp>
        <p:nvSpPr>
          <p:cNvPr id="18" name="TextBox 17"/>
          <p:cNvSpPr txBox="1"/>
          <p:nvPr/>
        </p:nvSpPr>
        <p:spPr>
          <a:xfrm>
            <a:off x="4686802" y="3971591"/>
            <a:ext cx="651140" cy="461665"/>
          </a:xfrm>
          <a:prstGeom prst="rect">
            <a:avLst/>
          </a:prstGeom>
          <a:noFill/>
        </p:spPr>
        <p:txBody>
          <a:bodyPr wrap="none" rtlCol="0">
            <a:spAutoFit/>
          </a:bodyPr>
          <a:lstStyle/>
          <a:p>
            <a:r>
              <a:rPr lang="uk-UA" sz="2400" dirty="0" smtClean="0">
                <a:solidFill>
                  <a:srgbClr val="182947"/>
                </a:solidFill>
                <a:latin typeface="Proxima Nova Rg" panose="02000506030000020004" pitchFamily="2" charset="0"/>
              </a:rPr>
              <a:t>0/0</a:t>
            </a:r>
            <a:endParaRPr lang="uk-UA" sz="2400" dirty="0">
              <a:solidFill>
                <a:srgbClr val="182947"/>
              </a:solidFill>
              <a:latin typeface="Proxima Nova Rg" panose="02000506030000020004" pitchFamily="2" charset="0"/>
            </a:endParaRPr>
          </a:p>
        </p:txBody>
      </p:sp>
      <p:sp>
        <p:nvSpPr>
          <p:cNvPr id="19" name="TextBox 18"/>
          <p:cNvSpPr txBox="1"/>
          <p:nvPr/>
        </p:nvSpPr>
        <p:spPr>
          <a:xfrm>
            <a:off x="4686801" y="5877168"/>
            <a:ext cx="651140" cy="461665"/>
          </a:xfrm>
          <a:prstGeom prst="rect">
            <a:avLst/>
          </a:prstGeom>
          <a:noFill/>
        </p:spPr>
        <p:txBody>
          <a:bodyPr wrap="none" rtlCol="0">
            <a:spAutoFit/>
          </a:bodyPr>
          <a:lstStyle/>
          <a:p>
            <a:r>
              <a:rPr lang="uk-UA" sz="2400" dirty="0" smtClean="0">
                <a:solidFill>
                  <a:srgbClr val="182947"/>
                </a:solidFill>
                <a:latin typeface="Proxima Nova Rg" panose="02000506030000020004" pitchFamily="2" charset="0"/>
              </a:rPr>
              <a:t>6</a:t>
            </a:r>
            <a:r>
              <a:rPr lang="uk-UA" sz="2400" dirty="0" smtClean="0">
                <a:solidFill>
                  <a:srgbClr val="182947"/>
                </a:solidFill>
                <a:latin typeface="Proxima Nova Rg" panose="02000506030000020004" pitchFamily="2" charset="0"/>
              </a:rPr>
              <a:t>/9</a:t>
            </a:r>
            <a:endParaRPr lang="uk-UA" sz="2400" dirty="0">
              <a:solidFill>
                <a:srgbClr val="182947"/>
              </a:solidFill>
              <a:latin typeface="Proxima Nova Rg" panose="02000506030000020004" pitchFamily="2" charset="0"/>
            </a:endParaRPr>
          </a:p>
        </p:txBody>
      </p:sp>
      <p:sp>
        <p:nvSpPr>
          <p:cNvPr id="20" name="TextBox 19"/>
          <p:cNvSpPr txBox="1"/>
          <p:nvPr/>
        </p:nvSpPr>
        <p:spPr>
          <a:xfrm>
            <a:off x="10640649" y="2326670"/>
            <a:ext cx="651140" cy="461665"/>
          </a:xfrm>
          <a:prstGeom prst="rect">
            <a:avLst/>
          </a:prstGeom>
          <a:noFill/>
        </p:spPr>
        <p:txBody>
          <a:bodyPr wrap="none" rtlCol="0">
            <a:spAutoFit/>
          </a:bodyPr>
          <a:lstStyle/>
          <a:p>
            <a:r>
              <a:rPr lang="uk-UA" sz="2400" dirty="0" smtClean="0">
                <a:solidFill>
                  <a:srgbClr val="182947"/>
                </a:solidFill>
                <a:latin typeface="Proxima Nova Rg" panose="02000506030000020004" pitchFamily="2" charset="0"/>
              </a:rPr>
              <a:t>1</a:t>
            </a:r>
            <a:r>
              <a:rPr lang="uk-UA" sz="2400" dirty="0" smtClean="0">
                <a:solidFill>
                  <a:srgbClr val="182947"/>
                </a:solidFill>
                <a:latin typeface="Proxima Nova Rg" panose="02000506030000020004" pitchFamily="2" charset="0"/>
              </a:rPr>
              <a:t>/0</a:t>
            </a:r>
            <a:endParaRPr lang="uk-UA" sz="2400" dirty="0">
              <a:solidFill>
                <a:srgbClr val="182947"/>
              </a:solidFill>
              <a:latin typeface="Proxima Nova Rg" panose="02000506030000020004" pitchFamily="2" charset="0"/>
            </a:endParaRPr>
          </a:p>
        </p:txBody>
      </p:sp>
      <p:sp>
        <p:nvSpPr>
          <p:cNvPr id="21" name="TextBox 20"/>
          <p:cNvSpPr txBox="1"/>
          <p:nvPr/>
        </p:nvSpPr>
        <p:spPr>
          <a:xfrm>
            <a:off x="10633789" y="3820357"/>
            <a:ext cx="651140" cy="461665"/>
          </a:xfrm>
          <a:prstGeom prst="rect">
            <a:avLst/>
          </a:prstGeom>
          <a:noFill/>
        </p:spPr>
        <p:txBody>
          <a:bodyPr wrap="none" rtlCol="0">
            <a:spAutoFit/>
          </a:bodyPr>
          <a:lstStyle/>
          <a:p>
            <a:r>
              <a:rPr lang="uk-UA" sz="2400" dirty="0" smtClean="0">
                <a:solidFill>
                  <a:srgbClr val="182947"/>
                </a:solidFill>
                <a:latin typeface="Proxima Nova Rg" panose="02000506030000020004" pitchFamily="2" charset="0"/>
              </a:rPr>
              <a:t>0/1</a:t>
            </a:r>
            <a:endParaRPr lang="uk-UA" sz="2400" dirty="0">
              <a:solidFill>
                <a:srgbClr val="182947"/>
              </a:solidFill>
              <a:latin typeface="Proxima Nova Rg" panose="02000506030000020004" pitchFamily="2" charset="0"/>
            </a:endParaRPr>
          </a:p>
        </p:txBody>
      </p:sp>
      <p:pic>
        <p:nvPicPr>
          <p:cNvPr id="23" name="Рисунок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997977" y="2259327"/>
            <a:ext cx="681811" cy="716925"/>
          </a:xfrm>
          <a:prstGeom prst="rect">
            <a:avLst/>
          </a:prstGeom>
        </p:spPr>
      </p:pic>
      <p:pic>
        <p:nvPicPr>
          <p:cNvPr id="24" name="Рисунок 2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027987" y="3794414"/>
            <a:ext cx="733314" cy="716925"/>
          </a:xfrm>
          <a:prstGeom prst="rect">
            <a:avLst/>
          </a:prstGeom>
        </p:spPr>
      </p:pic>
      <p:pic>
        <p:nvPicPr>
          <p:cNvPr id="22" name="Google Shape;372;p17"/>
          <p:cNvPicPr preferRelativeResize="0"/>
          <p:nvPr/>
        </p:nvPicPr>
        <p:blipFill rotWithShape="1">
          <a:blip r:embed="rId9">
            <a:alphaModFix/>
          </a:blip>
          <a:srcRect/>
          <a:stretch/>
        </p:blipFill>
        <p:spPr>
          <a:xfrm>
            <a:off x="6949289" y="5487575"/>
            <a:ext cx="779185" cy="779185"/>
          </a:xfrm>
          <a:prstGeom prst="rect">
            <a:avLst/>
          </a:prstGeom>
          <a:noFill/>
          <a:ln>
            <a:noFill/>
          </a:ln>
        </p:spPr>
      </p:pic>
      <p:sp>
        <p:nvSpPr>
          <p:cNvPr id="25" name="TextBox 24"/>
          <p:cNvSpPr txBox="1"/>
          <p:nvPr/>
        </p:nvSpPr>
        <p:spPr>
          <a:xfrm>
            <a:off x="7827226" y="5677112"/>
            <a:ext cx="2779928" cy="400110"/>
          </a:xfrm>
          <a:prstGeom prst="rect">
            <a:avLst/>
          </a:prstGeom>
          <a:noFill/>
        </p:spPr>
        <p:txBody>
          <a:bodyPr wrap="none" rtlCol="0">
            <a:spAutoFit/>
          </a:bodyPr>
          <a:lstStyle/>
          <a:p>
            <a:r>
              <a:rPr lang="uk-UA" sz="2000" dirty="0" smtClean="0">
                <a:solidFill>
                  <a:srgbClr val="182947"/>
                </a:solidFill>
                <a:latin typeface="Proxima Nova Lt" panose="02000506030000020004" pitchFamily="2" charset="0"/>
              </a:rPr>
              <a:t>Підробка документів</a:t>
            </a:r>
            <a:endParaRPr lang="uk-UA" sz="2000" dirty="0">
              <a:solidFill>
                <a:srgbClr val="182947"/>
              </a:solidFill>
              <a:latin typeface="Proxima Nova Lt" panose="02000506030000020004" pitchFamily="2" charset="0"/>
            </a:endParaRPr>
          </a:p>
        </p:txBody>
      </p:sp>
      <p:sp>
        <p:nvSpPr>
          <p:cNvPr id="26" name="TextBox 25"/>
          <p:cNvSpPr txBox="1"/>
          <p:nvPr/>
        </p:nvSpPr>
        <p:spPr>
          <a:xfrm>
            <a:off x="10633789" y="5615557"/>
            <a:ext cx="651140" cy="461665"/>
          </a:xfrm>
          <a:prstGeom prst="rect">
            <a:avLst/>
          </a:prstGeom>
          <a:noFill/>
        </p:spPr>
        <p:txBody>
          <a:bodyPr wrap="none" rtlCol="0">
            <a:spAutoFit/>
          </a:bodyPr>
          <a:lstStyle/>
          <a:p>
            <a:r>
              <a:rPr lang="uk-UA" sz="2400" dirty="0" smtClean="0">
                <a:solidFill>
                  <a:srgbClr val="182947"/>
                </a:solidFill>
                <a:latin typeface="Proxima Nova Rg" panose="02000506030000020004" pitchFamily="2" charset="0"/>
              </a:rPr>
              <a:t>0/7</a:t>
            </a:r>
            <a:endParaRPr lang="uk-UA" sz="2400" dirty="0">
              <a:solidFill>
                <a:srgbClr val="182947"/>
              </a:solidFill>
              <a:latin typeface="Proxima Nova Rg" panose="02000506030000020004" pitchFamily="2" charset="0"/>
            </a:endParaRPr>
          </a:p>
        </p:txBody>
      </p:sp>
    </p:spTree>
    <p:extLst>
      <p:ext uri="{BB962C8B-B14F-4D97-AF65-F5344CB8AC3E}">
        <p14:creationId xmlns:p14="http://schemas.microsoft.com/office/powerpoint/2010/main" val="56784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 y="40"/>
            <a:ext cx="12192073" cy="6857960"/>
          </a:xfrm>
          <a:prstGeom prst="rect">
            <a:avLst/>
          </a:prstGeom>
        </p:spPr>
      </p:pic>
      <p:sp>
        <p:nvSpPr>
          <p:cNvPr id="4" name="TextBox 3"/>
          <p:cNvSpPr txBox="1"/>
          <p:nvPr/>
        </p:nvSpPr>
        <p:spPr>
          <a:xfrm>
            <a:off x="228600" y="428274"/>
            <a:ext cx="6308137" cy="954107"/>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КРИМІНАЛЬНІ ПРАВОПОРУШЕННЯ</a:t>
            </a:r>
          </a:p>
          <a:p>
            <a:endParaRPr lang="uk-UA" sz="2800" dirty="0">
              <a:solidFill>
                <a:schemeClr val="bg1"/>
              </a:solidFill>
              <a:latin typeface="Proxima Nova Rg" panose="02000506030000020004" pitchFamily="2" charset="0"/>
            </a:endParaRPr>
          </a:p>
        </p:txBody>
      </p:sp>
      <p:sp>
        <p:nvSpPr>
          <p:cNvPr id="5" name="TextBox 4"/>
          <p:cNvSpPr txBox="1"/>
          <p:nvPr/>
        </p:nvSpPr>
        <p:spPr>
          <a:xfrm>
            <a:off x="228600" y="859161"/>
            <a:ext cx="1975221" cy="523220"/>
          </a:xfrm>
          <a:prstGeom prst="rect">
            <a:avLst/>
          </a:prstGeom>
          <a:noFill/>
        </p:spPr>
        <p:txBody>
          <a:bodyPr wrap="none" rtlCol="0">
            <a:spAutoFit/>
          </a:bodyPr>
          <a:lstStyle/>
          <a:p>
            <a:r>
              <a:rPr lang="uk-UA" sz="2800" b="1" dirty="0" smtClean="0">
                <a:solidFill>
                  <a:schemeClr val="bg1"/>
                </a:solidFill>
                <a:latin typeface="Proxima Nova Lt" panose="02000506030000020004" pitchFamily="2" charset="0"/>
              </a:rPr>
              <a:t>2023/2024</a:t>
            </a:r>
            <a:endParaRPr lang="uk-UA" sz="2800" b="1" dirty="0">
              <a:solidFill>
                <a:schemeClr val="bg1"/>
              </a:solidFill>
              <a:latin typeface="Proxima Nova Lt" panose="02000506030000020004" pitchFamily="2" charset="0"/>
            </a:endParaRPr>
          </a:p>
        </p:txBody>
      </p:sp>
      <p:sp>
        <p:nvSpPr>
          <p:cNvPr id="7" name="TextBox 6"/>
          <p:cNvSpPr txBox="1"/>
          <p:nvPr/>
        </p:nvSpPr>
        <p:spPr>
          <a:xfrm>
            <a:off x="1411724" y="2766028"/>
            <a:ext cx="2860078" cy="400110"/>
          </a:xfrm>
          <a:prstGeom prst="rect">
            <a:avLst/>
          </a:prstGeom>
          <a:noFill/>
        </p:spPr>
        <p:txBody>
          <a:bodyPr wrap="none" rtlCol="0">
            <a:spAutoFit/>
          </a:bodyPr>
          <a:lstStyle/>
          <a:p>
            <a:r>
              <a:rPr lang="uk-UA" sz="2000" dirty="0" smtClean="0">
                <a:solidFill>
                  <a:srgbClr val="182947"/>
                </a:solidFill>
                <a:latin typeface="Proxima Nova Rg" panose="02000506030000020004" pitchFamily="2" charset="0"/>
              </a:rPr>
              <a:t>Домашнє насильство</a:t>
            </a:r>
            <a:endParaRPr lang="uk-UA" sz="2000" dirty="0">
              <a:solidFill>
                <a:srgbClr val="182947"/>
              </a:solidFill>
              <a:latin typeface="Proxima Nova Rg" panose="02000506030000020004" pitchFamily="2" charset="0"/>
            </a:endParaRPr>
          </a:p>
        </p:txBody>
      </p:sp>
      <p:sp>
        <p:nvSpPr>
          <p:cNvPr id="10" name="TextBox 9"/>
          <p:cNvSpPr txBox="1"/>
          <p:nvPr/>
        </p:nvSpPr>
        <p:spPr>
          <a:xfrm>
            <a:off x="1411724" y="5019714"/>
            <a:ext cx="1731564" cy="400110"/>
          </a:xfrm>
          <a:prstGeom prst="rect">
            <a:avLst/>
          </a:prstGeom>
          <a:noFill/>
        </p:spPr>
        <p:txBody>
          <a:bodyPr wrap="none" rtlCol="0">
            <a:spAutoFit/>
          </a:bodyPr>
          <a:lstStyle/>
          <a:p>
            <a:r>
              <a:rPr lang="uk-UA" sz="2000" dirty="0" smtClean="0">
                <a:solidFill>
                  <a:srgbClr val="182947"/>
                </a:solidFill>
                <a:latin typeface="Proxima Nova Rg" panose="02000506030000020004" pitchFamily="2" charset="0"/>
              </a:rPr>
              <a:t>Шахрайство</a:t>
            </a:r>
            <a:endParaRPr lang="uk-UA" sz="2000" dirty="0">
              <a:solidFill>
                <a:srgbClr val="182947"/>
              </a:solidFill>
              <a:latin typeface="Proxima Nova Rg" panose="02000506030000020004" pitchFamily="2" charset="0"/>
            </a:endParaRPr>
          </a:p>
        </p:txBody>
      </p:sp>
      <p:sp>
        <p:nvSpPr>
          <p:cNvPr id="14" name="TextBox 13"/>
          <p:cNvSpPr txBox="1"/>
          <p:nvPr/>
        </p:nvSpPr>
        <p:spPr>
          <a:xfrm>
            <a:off x="7960584" y="2610861"/>
            <a:ext cx="2151551" cy="707886"/>
          </a:xfrm>
          <a:prstGeom prst="rect">
            <a:avLst/>
          </a:prstGeom>
          <a:noFill/>
        </p:spPr>
        <p:txBody>
          <a:bodyPr wrap="none" rtlCol="0">
            <a:spAutoFit/>
          </a:bodyPr>
          <a:lstStyle/>
          <a:p>
            <a:r>
              <a:rPr lang="uk-UA" sz="2000" dirty="0" err="1" smtClean="0">
                <a:solidFill>
                  <a:srgbClr val="182947"/>
                </a:solidFill>
                <a:latin typeface="Proxima Nova Lt" panose="02000506030000020004" pitchFamily="2" charset="0"/>
              </a:rPr>
              <a:t>Колабораційна</a:t>
            </a:r>
            <a:r>
              <a:rPr lang="uk-UA" sz="2000" dirty="0" smtClean="0">
                <a:solidFill>
                  <a:srgbClr val="182947"/>
                </a:solidFill>
                <a:latin typeface="Proxima Nova Lt" panose="02000506030000020004" pitchFamily="2" charset="0"/>
              </a:rPr>
              <a:t> </a:t>
            </a:r>
          </a:p>
          <a:p>
            <a:r>
              <a:rPr lang="uk-UA" sz="2000" dirty="0" smtClean="0">
                <a:solidFill>
                  <a:srgbClr val="182947"/>
                </a:solidFill>
                <a:latin typeface="Proxima Nova Lt" panose="02000506030000020004" pitchFamily="2" charset="0"/>
              </a:rPr>
              <a:t>діяльність</a:t>
            </a:r>
            <a:endParaRPr lang="uk-UA" sz="2000" dirty="0">
              <a:solidFill>
                <a:srgbClr val="182947"/>
              </a:solidFill>
              <a:latin typeface="Proxima Nova Lt" panose="02000506030000020004" pitchFamily="2" charset="0"/>
            </a:endParaRPr>
          </a:p>
        </p:txBody>
      </p:sp>
      <p:sp>
        <p:nvSpPr>
          <p:cNvPr id="15" name="TextBox 14"/>
          <p:cNvSpPr txBox="1"/>
          <p:nvPr/>
        </p:nvSpPr>
        <p:spPr>
          <a:xfrm>
            <a:off x="7960584" y="5019232"/>
            <a:ext cx="1335622" cy="400110"/>
          </a:xfrm>
          <a:prstGeom prst="rect">
            <a:avLst/>
          </a:prstGeom>
          <a:noFill/>
        </p:spPr>
        <p:txBody>
          <a:bodyPr wrap="none" rtlCol="0">
            <a:spAutoFit/>
          </a:bodyPr>
          <a:lstStyle/>
          <a:p>
            <a:r>
              <a:rPr lang="uk-UA" sz="2000" dirty="0" smtClean="0">
                <a:solidFill>
                  <a:srgbClr val="182947"/>
                </a:solidFill>
                <a:latin typeface="Proxima Nova Lt" panose="02000506030000020004" pitchFamily="2" charset="0"/>
              </a:rPr>
              <a:t>Крадіжки</a:t>
            </a:r>
            <a:endParaRPr lang="uk-UA" sz="2000" dirty="0">
              <a:solidFill>
                <a:srgbClr val="182947"/>
              </a:solidFill>
              <a:latin typeface="Proxima Nova Lt" panose="02000506030000020004" pitchFamily="2" charset="0"/>
            </a:endParaRPr>
          </a:p>
        </p:txBody>
      </p:sp>
      <p:sp>
        <p:nvSpPr>
          <p:cNvPr id="17" name="TextBox 16"/>
          <p:cNvSpPr txBox="1"/>
          <p:nvPr/>
        </p:nvSpPr>
        <p:spPr>
          <a:xfrm>
            <a:off x="4686802" y="2781406"/>
            <a:ext cx="651140" cy="461665"/>
          </a:xfrm>
          <a:prstGeom prst="rect">
            <a:avLst/>
          </a:prstGeom>
          <a:noFill/>
        </p:spPr>
        <p:txBody>
          <a:bodyPr wrap="none" rtlCol="0">
            <a:spAutoFit/>
          </a:bodyPr>
          <a:lstStyle/>
          <a:p>
            <a:r>
              <a:rPr lang="uk-UA" sz="2400" dirty="0">
                <a:solidFill>
                  <a:srgbClr val="182947"/>
                </a:solidFill>
                <a:latin typeface="Proxima Nova Rg" panose="02000506030000020004" pitchFamily="2" charset="0"/>
              </a:rPr>
              <a:t>1</a:t>
            </a:r>
            <a:r>
              <a:rPr lang="uk-UA" sz="2400" dirty="0" smtClean="0">
                <a:solidFill>
                  <a:srgbClr val="182947"/>
                </a:solidFill>
                <a:latin typeface="Proxima Nova Rg" panose="02000506030000020004" pitchFamily="2" charset="0"/>
              </a:rPr>
              <a:t>/2</a:t>
            </a:r>
            <a:endParaRPr lang="uk-UA" sz="2400" dirty="0">
              <a:solidFill>
                <a:srgbClr val="182947"/>
              </a:solidFill>
              <a:latin typeface="Proxima Nova Rg" panose="02000506030000020004" pitchFamily="2" charset="0"/>
            </a:endParaRPr>
          </a:p>
        </p:txBody>
      </p:sp>
      <p:sp>
        <p:nvSpPr>
          <p:cNvPr id="18" name="TextBox 17"/>
          <p:cNvSpPr txBox="1"/>
          <p:nvPr/>
        </p:nvSpPr>
        <p:spPr>
          <a:xfrm>
            <a:off x="4686802" y="5096828"/>
            <a:ext cx="651140" cy="461665"/>
          </a:xfrm>
          <a:prstGeom prst="rect">
            <a:avLst/>
          </a:prstGeom>
          <a:noFill/>
        </p:spPr>
        <p:txBody>
          <a:bodyPr wrap="none" rtlCol="0">
            <a:spAutoFit/>
          </a:bodyPr>
          <a:lstStyle/>
          <a:p>
            <a:r>
              <a:rPr lang="uk-UA" sz="2400" dirty="0" smtClean="0">
                <a:solidFill>
                  <a:srgbClr val="182947"/>
                </a:solidFill>
                <a:latin typeface="Proxima Nova Rg" panose="02000506030000020004" pitchFamily="2" charset="0"/>
              </a:rPr>
              <a:t>0/2</a:t>
            </a:r>
            <a:endParaRPr lang="uk-UA" sz="2400" dirty="0">
              <a:solidFill>
                <a:srgbClr val="182947"/>
              </a:solidFill>
              <a:latin typeface="Proxima Nova Rg" panose="02000506030000020004" pitchFamily="2" charset="0"/>
            </a:endParaRPr>
          </a:p>
        </p:txBody>
      </p:sp>
      <p:sp>
        <p:nvSpPr>
          <p:cNvPr id="20" name="TextBox 19"/>
          <p:cNvSpPr txBox="1"/>
          <p:nvPr/>
        </p:nvSpPr>
        <p:spPr>
          <a:xfrm>
            <a:off x="10599896" y="2610861"/>
            <a:ext cx="651140" cy="461665"/>
          </a:xfrm>
          <a:prstGeom prst="rect">
            <a:avLst/>
          </a:prstGeom>
          <a:noFill/>
        </p:spPr>
        <p:txBody>
          <a:bodyPr wrap="none" rtlCol="0">
            <a:spAutoFit/>
          </a:bodyPr>
          <a:lstStyle/>
          <a:p>
            <a:r>
              <a:rPr lang="uk-UA" sz="2400" dirty="0" smtClean="0">
                <a:solidFill>
                  <a:srgbClr val="182947"/>
                </a:solidFill>
                <a:latin typeface="Proxima Nova Rg" panose="02000506030000020004" pitchFamily="2" charset="0"/>
              </a:rPr>
              <a:t>0/1</a:t>
            </a:r>
            <a:endParaRPr lang="uk-UA" sz="2400" dirty="0">
              <a:solidFill>
                <a:srgbClr val="182947"/>
              </a:solidFill>
              <a:latin typeface="Proxima Nova Rg" panose="02000506030000020004" pitchFamily="2" charset="0"/>
            </a:endParaRPr>
          </a:p>
        </p:txBody>
      </p:sp>
      <p:sp>
        <p:nvSpPr>
          <p:cNvPr id="21" name="TextBox 20"/>
          <p:cNvSpPr txBox="1"/>
          <p:nvPr/>
        </p:nvSpPr>
        <p:spPr>
          <a:xfrm>
            <a:off x="10418533" y="4957677"/>
            <a:ext cx="651140" cy="461665"/>
          </a:xfrm>
          <a:prstGeom prst="rect">
            <a:avLst/>
          </a:prstGeom>
          <a:noFill/>
        </p:spPr>
        <p:txBody>
          <a:bodyPr wrap="none" rtlCol="0">
            <a:spAutoFit/>
          </a:bodyPr>
          <a:lstStyle/>
          <a:p>
            <a:r>
              <a:rPr lang="uk-UA" sz="2400" dirty="0" smtClean="0">
                <a:solidFill>
                  <a:srgbClr val="182947"/>
                </a:solidFill>
                <a:latin typeface="Proxima Nova Rg" panose="02000506030000020004" pitchFamily="2" charset="0"/>
              </a:rPr>
              <a:t>0/4</a:t>
            </a:r>
            <a:endParaRPr lang="uk-UA" sz="2400" dirty="0">
              <a:solidFill>
                <a:srgbClr val="182947"/>
              </a:solidFill>
              <a:latin typeface="Proxima Nova Rg" panose="02000506030000020004" pitchFamily="2" charset="0"/>
            </a:endParaRPr>
          </a:p>
        </p:txBody>
      </p:sp>
      <p:pic>
        <p:nvPicPr>
          <p:cNvPr id="29" name="Рисунок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53591" y="2357448"/>
            <a:ext cx="1288145" cy="1288145"/>
          </a:xfrm>
          <a:prstGeom prst="rect">
            <a:avLst/>
          </a:prstGeom>
        </p:spPr>
      </p:pic>
      <p:pic>
        <p:nvPicPr>
          <p:cNvPr id="30" name="Google Shape;369;p17"/>
          <p:cNvPicPr preferRelativeResize="0"/>
          <p:nvPr/>
        </p:nvPicPr>
        <p:blipFill rotWithShape="1">
          <a:blip r:embed="rId5">
            <a:alphaModFix/>
          </a:blip>
          <a:srcRect/>
          <a:stretch/>
        </p:blipFill>
        <p:spPr>
          <a:xfrm>
            <a:off x="6868353" y="4949896"/>
            <a:ext cx="858622" cy="755531"/>
          </a:xfrm>
          <a:prstGeom prst="rect">
            <a:avLst/>
          </a:prstGeom>
          <a:noFill/>
          <a:ln>
            <a:noFill/>
          </a:ln>
        </p:spPr>
      </p:pic>
      <p:pic>
        <p:nvPicPr>
          <p:cNvPr id="31" name="Рисунок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51362" y="2617790"/>
            <a:ext cx="710002" cy="708615"/>
          </a:xfrm>
          <a:prstGeom prst="rect">
            <a:avLst/>
          </a:prstGeom>
        </p:spPr>
      </p:pic>
      <p:pic>
        <p:nvPicPr>
          <p:cNvPr id="32" name="Google Shape;328;p15"/>
          <p:cNvPicPr preferRelativeResize="0"/>
          <p:nvPr/>
        </p:nvPicPr>
        <p:blipFill rotWithShape="1">
          <a:blip r:embed="rId7">
            <a:alphaModFix/>
          </a:blip>
          <a:srcRect/>
          <a:stretch/>
        </p:blipFill>
        <p:spPr>
          <a:xfrm>
            <a:off x="308630" y="4949896"/>
            <a:ext cx="938892" cy="938892"/>
          </a:xfrm>
          <a:prstGeom prst="rect">
            <a:avLst/>
          </a:prstGeom>
          <a:noFill/>
          <a:ln>
            <a:noFill/>
          </a:ln>
        </p:spPr>
      </p:pic>
    </p:spTree>
    <p:extLst>
      <p:ext uri="{BB962C8B-B14F-4D97-AF65-F5344CB8AC3E}">
        <p14:creationId xmlns:p14="http://schemas.microsoft.com/office/powerpoint/2010/main" val="22014506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40"/>
            <a:ext cx="12192073" cy="6857960"/>
          </a:xfrm>
          <a:prstGeom prst="rect">
            <a:avLst/>
          </a:prstGeom>
        </p:spPr>
      </p:pic>
      <p:sp>
        <p:nvSpPr>
          <p:cNvPr id="4" name="TextBox 3"/>
          <p:cNvSpPr txBox="1"/>
          <p:nvPr/>
        </p:nvSpPr>
        <p:spPr>
          <a:xfrm>
            <a:off x="1340578" y="3740266"/>
            <a:ext cx="9510937" cy="1938992"/>
          </a:xfrm>
          <a:prstGeom prst="rect">
            <a:avLst/>
          </a:prstGeom>
          <a:ln w="28575"/>
        </p:spPr>
        <p:style>
          <a:lnRef idx="2">
            <a:schemeClr val="accent4"/>
          </a:lnRef>
          <a:fillRef idx="1">
            <a:schemeClr val="lt1"/>
          </a:fillRef>
          <a:effectRef idx="0">
            <a:schemeClr val="accent4"/>
          </a:effectRef>
          <a:fontRef idx="minor">
            <a:schemeClr val="dk1"/>
          </a:fontRef>
        </p:style>
        <p:txBody>
          <a:bodyPr wrap="none" rtlCol="0">
            <a:spAutoFit/>
          </a:bodyPr>
          <a:lstStyle/>
          <a:p>
            <a:pPr algn="ctr"/>
            <a:r>
              <a:rPr lang="uk-UA" sz="6000" dirty="0" smtClean="0">
                <a:solidFill>
                  <a:srgbClr val="182947"/>
                </a:solidFill>
                <a:latin typeface="Proxima Nova Rg" panose="02000506030000020004" pitchFamily="2" charset="0"/>
              </a:rPr>
              <a:t>Тільки разом ми зробимо</a:t>
            </a:r>
          </a:p>
          <a:p>
            <a:pPr algn="ctr"/>
            <a:r>
              <a:rPr lang="uk-UA" sz="6000" dirty="0" smtClean="0">
                <a:solidFill>
                  <a:srgbClr val="182947"/>
                </a:solidFill>
                <a:latin typeface="Proxima Nova Rg" panose="02000506030000020004" pitchFamily="2" charset="0"/>
              </a:rPr>
              <a:t> громаду безпечною!</a:t>
            </a:r>
            <a:endParaRPr lang="uk-UA" sz="6000" dirty="0">
              <a:solidFill>
                <a:srgbClr val="182947"/>
              </a:solidFill>
              <a:latin typeface="Proxima Nova Rg" panose="02000506030000020004" pitchFamily="2" charset="0"/>
            </a:endParaRPr>
          </a:p>
        </p:txBody>
      </p:sp>
    </p:spTree>
    <p:extLst>
      <p:ext uri="{BB962C8B-B14F-4D97-AF65-F5344CB8AC3E}">
        <p14:creationId xmlns:p14="http://schemas.microsoft.com/office/powerpoint/2010/main" val="2322654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258677" cy="6857960"/>
          </a:xfrm>
          <a:prstGeom prst="rect">
            <a:avLst/>
          </a:prstGeom>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6133" y="2127741"/>
            <a:ext cx="753535" cy="753535"/>
          </a:xfrm>
          <a:prstGeom prst="rect">
            <a:avLst/>
          </a:prstGeom>
        </p:spPr>
      </p:pic>
      <p:sp>
        <p:nvSpPr>
          <p:cNvPr id="8" name="TextBox 7"/>
          <p:cNvSpPr txBox="1"/>
          <p:nvPr/>
        </p:nvSpPr>
        <p:spPr>
          <a:xfrm>
            <a:off x="2815798" y="2242897"/>
            <a:ext cx="6987810" cy="523220"/>
          </a:xfrm>
          <a:prstGeom prst="rect">
            <a:avLst/>
          </a:prstGeom>
          <a:noFill/>
        </p:spPr>
        <p:txBody>
          <a:bodyPr wrap="none" rtlCol="0">
            <a:spAutoFit/>
          </a:bodyPr>
          <a:lstStyle/>
          <a:p>
            <a:r>
              <a:rPr lang="uk-UA" sz="2800" dirty="0" smtClean="0">
                <a:solidFill>
                  <a:srgbClr val="182947"/>
                </a:solidFill>
                <a:latin typeface="Proxima Nova Lt" panose="02000506030000020004" pitchFamily="2" charset="0"/>
              </a:rPr>
              <a:t>населених пунктів на території громади</a:t>
            </a:r>
            <a:endParaRPr lang="uk-UA" sz="2800" dirty="0">
              <a:solidFill>
                <a:srgbClr val="182947"/>
              </a:solidFill>
              <a:latin typeface="Proxima Nova Lt" panose="02000506030000020004" pitchFamily="2" charset="0"/>
            </a:endParaRPr>
          </a:p>
        </p:txBody>
      </p:sp>
      <p:sp>
        <p:nvSpPr>
          <p:cNvPr id="9" name="TextBox 8"/>
          <p:cNvSpPr txBox="1"/>
          <p:nvPr/>
        </p:nvSpPr>
        <p:spPr>
          <a:xfrm>
            <a:off x="2098764" y="2212120"/>
            <a:ext cx="652743" cy="584775"/>
          </a:xfrm>
          <a:prstGeom prst="rect">
            <a:avLst/>
          </a:prstGeom>
          <a:noFill/>
        </p:spPr>
        <p:txBody>
          <a:bodyPr wrap="none" rtlCol="0">
            <a:spAutoFit/>
          </a:bodyPr>
          <a:lstStyle/>
          <a:p>
            <a:r>
              <a:rPr lang="uk-UA" sz="3200" dirty="0" smtClean="0">
                <a:solidFill>
                  <a:schemeClr val="accent1">
                    <a:lumMod val="50000"/>
                  </a:schemeClr>
                </a:solidFill>
                <a:latin typeface="Proxima Nova Rg" panose="02000506030000020004" pitchFamily="2" charset="0"/>
              </a:rPr>
              <a:t>17</a:t>
            </a:r>
            <a:endParaRPr lang="uk-UA" sz="3200" dirty="0">
              <a:solidFill>
                <a:schemeClr val="accent1">
                  <a:lumMod val="50000"/>
                </a:schemeClr>
              </a:solidFill>
              <a:latin typeface="Proxima Nova Rg" panose="02000506030000020004" pitchFamily="2" charset="0"/>
            </a:endParaRPr>
          </a:p>
        </p:txBody>
      </p:sp>
      <p:pic>
        <p:nvPicPr>
          <p:cNvPr id="10" name="Рисунок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2296" y="3390964"/>
            <a:ext cx="812091" cy="757474"/>
          </a:xfrm>
          <a:prstGeom prst="rect">
            <a:avLst/>
          </a:prstGeom>
        </p:spPr>
      </p:pic>
      <p:sp>
        <p:nvSpPr>
          <p:cNvPr id="11" name="TextBox 10"/>
          <p:cNvSpPr txBox="1"/>
          <p:nvPr/>
        </p:nvSpPr>
        <p:spPr>
          <a:xfrm>
            <a:off x="2206711" y="3529158"/>
            <a:ext cx="3483646" cy="523220"/>
          </a:xfrm>
          <a:prstGeom prst="rect">
            <a:avLst/>
          </a:prstGeom>
          <a:noFill/>
        </p:spPr>
        <p:txBody>
          <a:bodyPr wrap="none" rtlCol="0">
            <a:spAutoFit/>
          </a:bodyPr>
          <a:lstStyle/>
          <a:p>
            <a:r>
              <a:rPr lang="uk-UA" sz="2800" dirty="0" smtClean="0">
                <a:solidFill>
                  <a:srgbClr val="182947"/>
                </a:solidFill>
                <a:latin typeface="Proxima Nova Lt" panose="02000506030000020004" pitchFamily="2" charset="0"/>
              </a:rPr>
              <a:t>Проживає близько</a:t>
            </a:r>
            <a:endParaRPr lang="uk-UA" sz="2800" dirty="0">
              <a:solidFill>
                <a:srgbClr val="182947"/>
              </a:solidFill>
              <a:latin typeface="Proxima Nova Lt" panose="02000506030000020004" pitchFamily="2" charset="0"/>
            </a:endParaRPr>
          </a:p>
        </p:txBody>
      </p:sp>
      <p:sp>
        <p:nvSpPr>
          <p:cNvPr id="12" name="TextBox 11"/>
          <p:cNvSpPr txBox="1"/>
          <p:nvPr/>
        </p:nvSpPr>
        <p:spPr>
          <a:xfrm>
            <a:off x="5815038" y="3526424"/>
            <a:ext cx="1303562" cy="523220"/>
          </a:xfrm>
          <a:prstGeom prst="rect">
            <a:avLst/>
          </a:prstGeom>
          <a:noFill/>
        </p:spPr>
        <p:txBody>
          <a:bodyPr wrap="none" rtlCol="0">
            <a:spAutoFit/>
          </a:bodyPr>
          <a:lstStyle/>
          <a:p>
            <a:r>
              <a:rPr lang="uk-UA" sz="2800" dirty="0" smtClean="0">
                <a:solidFill>
                  <a:schemeClr val="accent1">
                    <a:lumMod val="50000"/>
                  </a:schemeClr>
                </a:solidFill>
                <a:latin typeface="Proxima Nova Rg" panose="02000506030000020004" pitchFamily="2" charset="0"/>
              </a:rPr>
              <a:t>53 000</a:t>
            </a:r>
            <a:endParaRPr lang="uk-UA" sz="2800" dirty="0">
              <a:solidFill>
                <a:schemeClr val="accent1">
                  <a:lumMod val="50000"/>
                </a:schemeClr>
              </a:solidFill>
              <a:latin typeface="Proxima Nova Rg" panose="02000506030000020004" pitchFamily="2" charset="0"/>
            </a:endParaRPr>
          </a:p>
        </p:txBody>
      </p:sp>
      <p:sp>
        <p:nvSpPr>
          <p:cNvPr id="14" name="TextBox 13"/>
          <p:cNvSpPr txBox="1"/>
          <p:nvPr/>
        </p:nvSpPr>
        <p:spPr>
          <a:xfrm>
            <a:off x="2697005" y="4815419"/>
            <a:ext cx="9092554" cy="523220"/>
          </a:xfrm>
          <a:prstGeom prst="rect">
            <a:avLst/>
          </a:prstGeom>
          <a:noFill/>
        </p:spPr>
        <p:txBody>
          <a:bodyPr wrap="none" rtlCol="0">
            <a:spAutoFit/>
          </a:bodyPr>
          <a:lstStyle/>
          <a:p>
            <a:r>
              <a:rPr lang="uk-UA" sz="2800" dirty="0" smtClean="0">
                <a:solidFill>
                  <a:srgbClr val="182947"/>
                </a:solidFill>
                <a:latin typeface="Proxima Nova Lt" panose="02000506030000020004" pitchFamily="2" charset="0"/>
              </a:rPr>
              <a:t>Поліцейські офіцери громади, які обслуговують ОТГ</a:t>
            </a:r>
            <a:endParaRPr lang="uk-UA" sz="2800" dirty="0">
              <a:solidFill>
                <a:srgbClr val="182947"/>
              </a:solidFill>
              <a:latin typeface="Proxima Nova Lt" panose="02000506030000020004" pitchFamily="2" charset="0"/>
            </a:endParaRPr>
          </a:p>
        </p:txBody>
      </p:sp>
      <p:sp>
        <p:nvSpPr>
          <p:cNvPr id="16" name="Овал 15"/>
          <p:cNvSpPr/>
          <p:nvPr/>
        </p:nvSpPr>
        <p:spPr>
          <a:xfrm>
            <a:off x="900161" y="4600083"/>
            <a:ext cx="753535" cy="753535"/>
          </a:xfrm>
          <a:prstGeom prst="ellipse">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lang="uk-UA"/>
          </a:p>
        </p:txBody>
      </p:sp>
      <p:pic>
        <p:nvPicPr>
          <p:cNvPr id="13" name="Рисунок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8841" y="4698763"/>
            <a:ext cx="556176" cy="556176"/>
          </a:xfrm>
          <a:prstGeom prst="rect">
            <a:avLst/>
          </a:prstGeom>
        </p:spPr>
      </p:pic>
      <p:sp>
        <p:nvSpPr>
          <p:cNvPr id="18" name="TextBox 17"/>
          <p:cNvSpPr txBox="1"/>
          <p:nvPr/>
        </p:nvSpPr>
        <p:spPr>
          <a:xfrm>
            <a:off x="260272" y="579421"/>
            <a:ext cx="2610010" cy="523220"/>
          </a:xfrm>
          <a:prstGeom prst="rect">
            <a:avLst/>
          </a:prstGeom>
          <a:noFill/>
        </p:spPr>
        <p:txBody>
          <a:bodyPr wrap="none" rtlCol="0">
            <a:spAutoFit/>
          </a:bodyPr>
          <a:lstStyle/>
          <a:p>
            <a:r>
              <a:rPr lang="uk-UA" sz="2800" dirty="0" err="1" smtClean="0">
                <a:solidFill>
                  <a:schemeClr val="bg1"/>
                </a:solidFill>
                <a:latin typeface="Proxima Nova Rg" panose="02000506030000020004" pitchFamily="2" charset="0"/>
              </a:rPr>
              <a:t>Вараська</a:t>
            </a:r>
            <a:r>
              <a:rPr lang="uk-UA" sz="2800" dirty="0" smtClean="0">
                <a:solidFill>
                  <a:schemeClr val="bg1"/>
                </a:solidFill>
                <a:latin typeface="Proxima Nova Rg" panose="02000506030000020004" pitchFamily="2" charset="0"/>
              </a:rPr>
              <a:t> МТГ</a:t>
            </a:r>
            <a:endParaRPr lang="uk-UA" sz="2800" dirty="0">
              <a:solidFill>
                <a:schemeClr val="bg1"/>
              </a:solidFill>
              <a:latin typeface="Proxima Nova Rg" panose="02000506030000020004" pitchFamily="2" charset="0"/>
            </a:endParaRPr>
          </a:p>
        </p:txBody>
      </p:sp>
      <p:cxnSp>
        <p:nvCxnSpPr>
          <p:cNvPr id="19" name="Прямая соединительная линия 18"/>
          <p:cNvCxnSpPr/>
          <p:nvPr/>
        </p:nvCxnSpPr>
        <p:spPr>
          <a:xfrm flipH="1">
            <a:off x="1879251" y="1982579"/>
            <a:ext cx="17185" cy="3644023"/>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4" name="TextBox 3"/>
          <p:cNvSpPr txBox="1"/>
          <p:nvPr/>
        </p:nvSpPr>
        <p:spPr>
          <a:xfrm>
            <a:off x="7243282" y="3526424"/>
            <a:ext cx="1994457" cy="523220"/>
          </a:xfrm>
          <a:prstGeom prst="rect">
            <a:avLst/>
          </a:prstGeom>
          <a:noFill/>
        </p:spPr>
        <p:txBody>
          <a:bodyPr wrap="none" rtlCol="0">
            <a:spAutoFit/>
          </a:bodyPr>
          <a:lstStyle/>
          <a:p>
            <a:r>
              <a:rPr lang="uk-UA" sz="2800" dirty="0" smtClean="0">
                <a:solidFill>
                  <a:srgbClr val="182947"/>
                </a:solidFill>
                <a:latin typeface="Proxima Nova Lt" panose="02000506030000020004" pitchFamily="2" charset="0"/>
              </a:rPr>
              <a:t>мешканців</a:t>
            </a:r>
            <a:endParaRPr lang="uk-UA" sz="2800" dirty="0">
              <a:solidFill>
                <a:srgbClr val="182947"/>
              </a:solidFill>
              <a:latin typeface="Proxima Nova Lt" panose="02000506030000020004" pitchFamily="2" charset="0"/>
            </a:endParaRPr>
          </a:p>
        </p:txBody>
      </p:sp>
      <p:sp>
        <p:nvSpPr>
          <p:cNvPr id="5" name="Прямоугольник 4"/>
          <p:cNvSpPr/>
          <p:nvPr/>
        </p:nvSpPr>
        <p:spPr>
          <a:xfrm>
            <a:off x="2697005" y="5334894"/>
            <a:ext cx="6096000" cy="2771015"/>
          </a:xfrm>
          <a:prstGeom prst="rect">
            <a:avLst/>
          </a:prstGeom>
        </p:spPr>
        <p:txBody>
          <a:bodyPr>
            <a:spAutoFit/>
          </a:bodyPr>
          <a:lstStyle/>
          <a:p>
            <a:pPr lvl="0">
              <a:lnSpc>
                <a:spcPct val="107000"/>
              </a:lnSpc>
              <a:spcAft>
                <a:spcPts val="0"/>
              </a:spcAft>
            </a:pPr>
            <a:r>
              <a:rPr lang="uk-UA" spc="300"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ТВЕРДИЙ</a:t>
            </a:r>
            <a:r>
              <a:rPr lang="uk-UA"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 </a:t>
            </a:r>
            <a:r>
              <a:rPr lang="en-US"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 </a:t>
            </a:r>
            <a:r>
              <a:rPr lang="uk-UA"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Дмитро </a:t>
            </a:r>
            <a:r>
              <a:rPr lang="uk-UA" dirty="0" err="1">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Валерійови</a:t>
            </a:r>
            <a:endParaRPr lang="uk-UA"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endParaRPr>
          </a:p>
          <a:p>
            <a:pPr>
              <a:lnSpc>
                <a:spcPct val="107000"/>
              </a:lnSpc>
              <a:spcAft>
                <a:spcPts val="800"/>
              </a:spcAft>
            </a:pPr>
            <a:r>
              <a:rPr lang="uk-UA" spc="300"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ПОЛЮХОВИЧ</a:t>
            </a:r>
            <a:r>
              <a:rPr lang="uk-UA"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 </a:t>
            </a:r>
            <a:r>
              <a:rPr lang="en-US"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 </a:t>
            </a:r>
            <a:r>
              <a:rPr lang="uk-UA"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Вадим Миколайович            </a:t>
            </a:r>
            <a:r>
              <a:rPr lang="uk-UA" spc="300"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ВОЛОС МИКОЛА МИКОЛАЙОВИЧ     ХВАЛЬ</a:t>
            </a:r>
            <a:r>
              <a:rPr lang="uk-UA"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 </a:t>
            </a:r>
            <a:r>
              <a:rPr lang="en-US"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 </a:t>
            </a:r>
            <a:r>
              <a:rPr lang="uk-UA"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Юрій Вікторович                                     </a:t>
            </a:r>
            <a:r>
              <a:rPr lang="uk-UA" spc="300"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БУЛАН</a:t>
            </a:r>
            <a:r>
              <a:rPr lang="uk-UA"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 </a:t>
            </a:r>
            <a:r>
              <a:rPr lang="en-US"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 </a:t>
            </a:r>
            <a:r>
              <a:rPr lang="uk-UA" dirty="0">
                <a:solidFill>
                  <a:schemeClr val="accent5">
                    <a:lumMod val="75000"/>
                  </a:schemeClr>
                </a:solidFill>
                <a:latin typeface="Proxima Nova Lt" panose="02000506030000020004" pitchFamily="2" charset="0"/>
                <a:ea typeface="Calibri" panose="020F0502020204030204" pitchFamily="34" charset="0"/>
                <a:cs typeface="Times New Roman" panose="02020603050405020304" pitchFamily="18" charset="0"/>
              </a:rPr>
              <a:t>Сергій Володимирович</a:t>
            </a:r>
          </a:p>
          <a:p>
            <a:pPr lvl="0">
              <a:lnSpc>
                <a:spcPct val="107000"/>
              </a:lnSpc>
              <a:spcAft>
                <a:spcPts val="800"/>
              </a:spcAft>
            </a:pPr>
            <a:endParaRPr lang="uk-UA" dirty="0" smtClean="0">
              <a:solidFill>
                <a:srgbClr val="FF0000"/>
              </a:solidFill>
              <a:latin typeface="Proxima Nova Lt" panose="02000506030000020004" pitchFamily="2" charset="0"/>
              <a:ea typeface="Calibri" panose="020F0502020204030204" pitchFamily="34" charset="0"/>
              <a:cs typeface="Times New Roman" panose="02020603050405020304" pitchFamily="18" charset="0"/>
            </a:endParaRPr>
          </a:p>
          <a:p>
            <a:pPr>
              <a:lnSpc>
                <a:spcPct val="107000"/>
              </a:lnSpc>
              <a:spcAft>
                <a:spcPts val="800"/>
              </a:spcAft>
            </a:pPr>
            <a:endParaRPr lang="uk-UA" dirty="0" smtClean="0">
              <a:solidFill>
                <a:srgbClr val="FF0000"/>
              </a:solidFill>
              <a:latin typeface="Proxima Nova Lt" panose="02000506030000020004" pitchFamily="2" charset="0"/>
              <a:ea typeface="Calibri" panose="020F0502020204030204" pitchFamily="34" charset="0"/>
              <a:cs typeface="Times New Roman" panose="02020603050405020304" pitchFamily="18" charset="0"/>
            </a:endParaRPr>
          </a:p>
          <a:p>
            <a:pPr lvl="0">
              <a:lnSpc>
                <a:spcPct val="107000"/>
              </a:lnSpc>
              <a:spcAft>
                <a:spcPts val="800"/>
              </a:spcAft>
            </a:pPr>
            <a:endParaRPr lang="uk-UA" dirty="0">
              <a:solidFill>
                <a:srgbClr val="FF0000"/>
              </a:solidFill>
              <a:latin typeface="Proxima Nova Lt" panose="02000506030000020004" pitchFamily="2" charset="0"/>
              <a:ea typeface="Calibri" panose="020F0502020204030204" pitchFamily="34" charset="0"/>
              <a:cs typeface="Times New Roman" panose="02020603050405020304" pitchFamily="18" charset="0"/>
            </a:endParaRPr>
          </a:p>
        </p:txBody>
      </p:sp>
      <p:sp>
        <p:nvSpPr>
          <p:cNvPr id="7" name="TextBox 6"/>
          <p:cNvSpPr txBox="1"/>
          <p:nvPr/>
        </p:nvSpPr>
        <p:spPr>
          <a:xfrm>
            <a:off x="2206711" y="4753864"/>
            <a:ext cx="418704" cy="584775"/>
          </a:xfrm>
          <a:prstGeom prst="rect">
            <a:avLst/>
          </a:prstGeom>
          <a:noFill/>
        </p:spPr>
        <p:txBody>
          <a:bodyPr wrap="none" rtlCol="0">
            <a:spAutoFit/>
          </a:bodyPr>
          <a:lstStyle/>
          <a:p>
            <a:r>
              <a:rPr lang="uk-UA" sz="3200" b="1" dirty="0">
                <a:solidFill>
                  <a:schemeClr val="accent1">
                    <a:lumMod val="50000"/>
                  </a:schemeClr>
                </a:solidFill>
                <a:latin typeface="Proxima Nova Rg" panose="02000506030000020004" pitchFamily="2" charset="0"/>
              </a:rPr>
              <a:t>5</a:t>
            </a:r>
          </a:p>
        </p:txBody>
      </p:sp>
    </p:spTree>
    <p:extLst>
      <p:ext uri="{BB962C8B-B14F-4D97-AF65-F5344CB8AC3E}">
        <p14:creationId xmlns:p14="http://schemas.microsoft.com/office/powerpoint/2010/main" val="839602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1" cy="6857960"/>
          </a:xfrm>
          <a:prstGeom prst="rect">
            <a:avLst/>
          </a:prstGeom>
        </p:spPr>
      </p:pic>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58822" y="2286000"/>
            <a:ext cx="629510" cy="629510"/>
          </a:xfrm>
          <a:prstGeom prst="rect">
            <a:avLst/>
          </a:prstGeom>
        </p:spPr>
      </p:pic>
      <p:pic>
        <p:nvPicPr>
          <p:cNvPr id="5" name="Рисунок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74270" y="2286000"/>
            <a:ext cx="608740" cy="608740"/>
          </a:xfrm>
          <a:prstGeom prst="rect">
            <a:avLst/>
          </a:prstGeom>
        </p:spPr>
      </p:pic>
      <p:sp>
        <p:nvSpPr>
          <p:cNvPr id="6" name="TextBox 5"/>
          <p:cNvSpPr txBox="1"/>
          <p:nvPr/>
        </p:nvSpPr>
        <p:spPr>
          <a:xfrm>
            <a:off x="1070535" y="2994925"/>
            <a:ext cx="3954929" cy="523220"/>
          </a:xfrm>
          <a:prstGeom prst="rect">
            <a:avLst/>
          </a:prstGeom>
          <a:noFill/>
        </p:spPr>
        <p:txBody>
          <a:bodyPr wrap="none" rtlCol="0">
            <a:spAutoFit/>
          </a:bodyPr>
          <a:lstStyle/>
          <a:p>
            <a:r>
              <a:rPr lang="uk-UA" sz="2800" dirty="0" smtClean="0">
                <a:solidFill>
                  <a:srgbClr val="182947"/>
                </a:solidFill>
                <a:latin typeface="Proxima Nova Lt" panose="02000506030000020004" pitchFamily="2" charset="0"/>
              </a:rPr>
              <a:t>Обслугували викликів</a:t>
            </a:r>
            <a:endParaRPr lang="uk-UA" sz="2800" dirty="0">
              <a:solidFill>
                <a:srgbClr val="182947"/>
              </a:solidFill>
              <a:latin typeface="Proxima Nova Lt" panose="02000506030000020004" pitchFamily="2" charset="0"/>
            </a:endParaRPr>
          </a:p>
        </p:txBody>
      </p:sp>
      <p:sp>
        <p:nvSpPr>
          <p:cNvPr id="7" name="TextBox 6"/>
          <p:cNvSpPr txBox="1"/>
          <p:nvPr/>
        </p:nvSpPr>
        <p:spPr>
          <a:xfrm>
            <a:off x="7166535" y="2994925"/>
            <a:ext cx="4011034" cy="523220"/>
          </a:xfrm>
          <a:prstGeom prst="rect">
            <a:avLst/>
          </a:prstGeom>
          <a:noFill/>
        </p:spPr>
        <p:txBody>
          <a:bodyPr wrap="none" rtlCol="0">
            <a:spAutoFit/>
          </a:bodyPr>
          <a:lstStyle/>
          <a:p>
            <a:r>
              <a:rPr lang="uk-UA" sz="2800" dirty="0" smtClean="0">
                <a:solidFill>
                  <a:srgbClr val="182947"/>
                </a:solidFill>
                <a:latin typeface="Proxima Nova Lt" panose="02000506030000020004" pitchFamily="2" charset="0"/>
              </a:rPr>
              <a:t>Розглянули матеріалів</a:t>
            </a:r>
            <a:endParaRPr lang="uk-UA" sz="2800" dirty="0">
              <a:solidFill>
                <a:srgbClr val="182947"/>
              </a:solidFill>
              <a:latin typeface="Proxima Nova Lt" panose="02000506030000020004" pitchFamily="2" charset="0"/>
            </a:endParaRPr>
          </a:p>
        </p:txBody>
      </p:sp>
      <p:sp>
        <p:nvSpPr>
          <p:cNvPr id="8" name="TextBox 7"/>
          <p:cNvSpPr txBox="1"/>
          <p:nvPr/>
        </p:nvSpPr>
        <p:spPr>
          <a:xfrm>
            <a:off x="1286256" y="4175116"/>
            <a:ext cx="2185214" cy="1015663"/>
          </a:xfrm>
          <a:prstGeom prst="rect">
            <a:avLst/>
          </a:prstGeom>
          <a:noFill/>
        </p:spPr>
        <p:txBody>
          <a:bodyPr wrap="none" rtlCol="0">
            <a:spAutoFit/>
          </a:bodyPr>
          <a:lstStyle/>
          <a:p>
            <a:r>
              <a:rPr lang="uk-UA" sz="6000" dirty="0">
                <a:solidFill>
                  <a:srgbClr val="182947"/>
                </a:solidFill>
                <a:latin typeface="Proxima Nova Rg" panose="02000506030000020004" pitchFamily="2" charset="0"/>
              </a:rPr>
              <a:t>7</a:t>
            </a:r>
            <a:r>
              <a:rPr lang="uk-UA" sz="6000" dirty="0" smtClean="0">
                <a:solidFill>
                  <a:srgbClr val="182947"/>
                </a:solidFill>
                <a:latin typeface="Proxima Nova Rg" panose="02000506030000020004" pitchFamily="2" charset="0"/>
              </a:rPr>
              <a:t> / 15</a:t>
            </a:r>
            <a:endParaRPr lang="uk-UA" sz="6000" dirty="0">
              <a:solidFill>
                <a:srgbClr val="182947"/>
              </a:solidFill>
              <a:latin typeface="Proxima Nova Rg" panose="02000506030000020004" pitchFamily="2" charset="0"/>
            </a:endParaRPr>
          </a:p>
        </p:txBody>
      </p:sp>
      <p:cxnSp>
        <p:nvCxnSpPr>
          <p:cNvPr id="11" name="Прямая соединительная линия 10"/>
          <p:cNvCxnSpPr/>
          <p:nvPr/>
        </p:nvCxnSpPr>
        <p:spPr>
          <a:xfrm>
            <a:off x="6095999" y="2579985"/>
            <a:ext cx="0" cy="3620790"/>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10" name="TextBox 9"/>
          <p:cNvSpPr txBox="1"/>
          <p:nvPr/>
        </p:nvSpPr>
        <p:spPr>
          <a:xfrm>
            <a:off x="518831" y="379319"/>
            <a:ext cx="5577168" cy="954107"/>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РЕЗУЛЬТАТИ ДІЯЛЬНОСТІ ПОГ</a:t>
            </a:r>
            <a:br>
              <a:rPr lang="uk-UA" sz="2800" dirty="0" smtClean="0">
                <a:solidFill>
                  <a:schemeClr val="bg1"/>
                </a:solidFill>
                <a:latin typeface="Proxima Nova Rg" panose="02000506030000020004" pitchFamily="2" charset="0"/>
              </a:rPr>
            </a:br>
            <a:r>
              <a:rPr lang="uk-UA" sz="2800" dirty="0" smtClean="0">
                <a:solidFill>
                  <a:schemeClr val="bg1"/>
                </a:solidFill>
                <a:latin typeface="Proxima Nova Rg" panose="02000506030000020004" pitchFamily="2" charset="0"/>
              </a:rPr>
              <a:t>2023/2024</a:t>
            </a:r>
            <a:endParaRPr lang="uk-UA" sz="2800" dirty="0">
              <a:solidFill>
                <a:schemeClr val="bg1"/>
              </a:solidFill>
              <a:latin typeface="Proxima Nova Rg" panose="02000506030000020004" pitchFamily="2" charset="0"/>
            </a:endParaRPr>
          </a:p>
        </p:txBody>
      </p:sp>
      <p:sp>
        <p:nvSpPr>
          <p:cNvPr id="18" name="TextBox 17"/>
          <p:cNvSpPr txBox="1"/>
          <p:nvPr/>
        </p:nvSpPr>
        <p:spPr>
          <a:xfrm>
            <a:off x="7382255" y="4175116"/>
            <a:ext cx="3502882" cy="1015663"/>
          </a:xfrm>
          <a:prstGeom prst="rect">
            <a:avLst/>
          </a:prstGeom>
          <a:noFill/>
        </p:spPr>
        <p:txBody>
          <a:bodyPr wrap="none" rtlCol="0">
            <a:spAutoFit/>
          </a:bodyPr>
          <a:lstStyle/>
          <a:p>
            <a:r>
              <a:rPr lang="uk-UA" sz="6000" dirty="0" smtClean="0">
                <a:solidFill>
                  <a:srgbClr val="182947"/>
                </a:solidFill>
                <a:latin typeface="Proxima Nova Rg" panose="02000506030000020004" pitchFamily="2" charset="0"/>
              </a:rPr>
              <a:t>298</a:t>
            </a:r>
            <a:r>
              <a:rPr lang="uk-UA" sz="6000" dirty="0" smtClean="0">
                <a:solidFill>
                  <a:srgbClr val="182947"/>
                </a:solidFill>
                <a:latin typeface="Proxima Nova Rg" panose="02000506030000020004" pitchFamily="2" charset="0"/>
              </a:rPr>
              <a:t> </a:t>
            </a:r>
            <a:r>
              <a:rPr lang="uk-UA" sz="6000" dirty="0" smtClean="0">
                <a:solidFill>
                  <a:srgbClr val="182947"/>
                </a:solidFill>
                <a:latin typeface="Proxima Nova Rg" panose="02000506030000020004" pitchFamily="2" charset="0"/>
              </a:rPr>
              <a:t>/ 565</a:t>
            </a:r>
            <a:endParaRPr lang="uk-UA" sz="6000" dirty="0">
              <a:solidFill>
                <a:srgbClr val="182947"/>
              </a:solidFill>
              <a:latin typeface="Proxima Nova Rg" panose="02000506030000020004" pitchFamily="2" charset="0"/>
            </a:endParaRPr>
          </a:p>
        </p:txBody>
      </p:sp>
    </p:spTree>
    <p:extLst>
      <p:ext uri="{BB962C8B-B14F-4D97-AF65-F5344CB8AC3E}">
        <p14:creationId xmlns:p14="http://schemas.microsoft.com/office/powerpoint/2010/main" val="1414773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258677" cy="6857960"/>
          </a:xfrm>
          <a:prstGeom prst="rect">
            <a:avLst/>
          </a:prstGeom>
        </p:spPr>
      </p:pic>
      <p:sp>
        <p:nvSpPr>
          <p:cNvPr id="18" name="TextBox 17"/>
          <p:cNvSpPr txBox="1"/>
          <p:nvPr/>
        </p:nvSpPr>
        <p:spPr>
          <a:xfrm>
            <a:off x="260272" y="579421"/>
            <a:ext cx="4839786"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ПРОФІЛАКТИЧНА РОБОТА</a:t>
            </a:r>
            <a:endParaRPr lang="uk-UA" sz="2800" dirty="0">
              <a:solidFill>
                <a:schemeClr val="bg1"/>
              </a:solidFill>
              <a:latin typeface="Proxima Nova Rg" panose="02000506030000020004" pitchFamily="2" charset="0"/>
            </a:endParaRPr>
          </a:p>
        </p:txBody>
      </p:sp>
      <p:sp>
        <p:nvSpPr>
          <p:cNvPr id="14" name="TextBox 13"/>
          <p:cNvSpPr txBox="1"/>
          <p:nvPr/>
        </p:nvSpPr>
        <p:spPr>
          <a:xfrm>
            <a:off x="1271926" y="2112638"/>
            <a:ext cx="9581469" cy="523220"/>
          </a:xfrm>
          <a:prstGeom prst="rect">
            <a:avLst/>
          </a:prstGeom>
          <a:noFill/>
        </p:spPr>
        <p:txBody>
          <a:bodyPr wrap="none" rtlCol="0">
            <a:spAutoFit/>
          </a:bodyPr>
          <a:lstStyle/>
          <a:p>
            <a:r>
              <a:rPr lang="uk-UA" sz="2800" dirty="0">
                <a:solidFill>
                  <a:srgbClr val="182947"/>
                </a:solidFill>
                <a:latin typeface="Proxima Nova Lt" panose="02000506030000020004" pitchFamily="2" charset="0"/>
              </a:rPr>
              <a:t>у</a:t>
            </a:r>
            <a:r>
              <a:rPr lang="uk-UA" sz="2800" dirty="0" smtClean="0">
                <a:solidFill>
                  <a:srgbClr val="182947"/>
                </a:solidFill>
                <a:latin typeface="Proxima Nova Lt" panose="02000506030000020004" pitchFamily="2" charset="0"/>
              </a:rPr>
              <a:t> сфері запобігання та протидії домашньому насильству</a:t>
            </a:r>
            <a:endParaRPr lang="uk-UA" sz="2800" dirty="0">
              <a:solidFill>
                <a:srgbClr val="182947"/>
              </a:solidFill>
              <a:latin typeface="Proxima Nova Lt" panose="02000506030000020004" pitchFamily="2" charset="0"/>
            </a:endParaRPr>
          </a:p>
        </p:txBody>
      </p:sp>
      <p:cxnSp>
        <p:nvCxnSpPr>
          <p:cNvPr id="9" name="Прямая соединительная линия 8"/>
          <p:cNvCxnSpPr/>
          <p:nvPr/>
        </p:nvCxnSpPr>
        <p:spPr>
          <a:xfrm>
            <a:off x="1271926" y="2635858"/>
            <a:ext cx="9581469" cy="0"/>
          </a:xfrm>
          <a:prstGeom prst="line">
            <a:avLst/>
          </a:prstGeom>
          <a:ln w="19050"/>
        </p:spPr>
        <p:style>
          <a:lnRef idx="2">
            <a:schemeClr val="accent4"/>
          </a:lnRef>
          <a:fillRef idx="0">
            <a:schemeClr val="accent4"/>
          </a:fillRef>
          <a:effectRef idx="1">
            <a:schemeClr val="accent4"/>
          </a:effectRef>
          <a:fontRef idx="minor">
            <a:schemeClr val="tx1"/>
          </a:fontRef>
        </p:style>
      </p:cxnSp>
      <p:pic>
        <p:nvPicPr>
          <p:cNvPr id="16" name="Рисунок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4199" y="3151124"/>
            <a:ext cx="710002" cy="708615"/>
          </a:xfrm>
          <a:prstGeom prst="rect">
            <a:avLst/>
          </a:prstGeom>
        </p:spPr>
      </p:pic>
      <p:sp>
        <p:nvSpPr>
          <p:cNvPr id="17" name="TextBox 16"/>
          <p:cNvSpPr txBox="1"/>
          <p:nvPr/>
        </p:nvSpPr>
        <p:spPr>
          <a:xfrm>
            <a:off x="1370268" y="3279604"/>
            <a:ext cx="4362092" cy="707886"/>
          </a:xfrm>
          <a:prstGeom prst="rect">
            <a:avLst/>
          </a:prstGeom>
          <a:noFill/>
        </p:spPr>
        <p:txBody>
          <a:bodyPr wrap="none" rtlCol="0">
            <a:spAutoFit/>
          </a:bodyPr>
          <a:lstStyle/>
          <a:p>
            <a:r>
              <a:rPr lang="uk-UA" sz="2000" dirty="0" smtClean="0">
                <a:solidFill>
                  <a:srgbClr val="182947"/>
                </a:solidFill>
                <a:latin typeface="Proxima Nova Lt" panose="02000506030000020004" pitchFamily="2" charset="0"/>
              </a:rPr>
              <a:t>Перевірено осіб,</a:t>
            </a:r>
          </a:p>
          <a:p>
            <a:r>
              <a:rPr lang="uk-UA" sz="2000" dirty="0" smtClean="0">
                <a:solidFill>
                  <a:srgbClr val="182947"/>
                </a:solidFill>
                <a:latin typeface="Proxima Nova Lt" panose="02000506030000020004" pitchFamily="2" charset="0"/>
              </a:rPr>
              <a:t>що вчиняють домашнє насильство</a:t>
            </a:r>
            <a:endParaRPr lang="uk-UA" sz="2000" dirty="0">
              <a:solidFill>
                <a:srgbClr val="182947"/>
              </a:solidFill>
              <a:latin typeface="Proxima Nova Lt" panose="02000506030000020004" pitchFamily="2" charset="0"/>
            </a:endParaRPr>
          </a:p>
        </p:txBody>
      </p:sp>
      <p:sp>
        <p:nvSpPr>
          <p:cNvPr id="19" name="TextBox 18"/>
          <p:cNvSpPr txBox="1"/>
          <p:nvPr/>
        </p:nvSpPr>
        <p:spPr>
          <a:xfrm>
            <a:off x="1426373" y="5513618"/>
            <a:ext cx="4249881" cy="707886"/>
          </a:xfrm>
          <a:prstGeom prst="rect">
            <a:avLst/>
          </a:prstGeom>
          <a:noFill/>
        </p:spPr>
        <p:txBody>
          <a:bodyPr wrap="none" rtlCol="0">
            <a:spAutoFit/>
          </a:bodyPr>
          <a:lstStyle/>
          <a:p>
            <a:r>
              <a:rPr lang="uk-UA" sz="2000" dirty="0" smtClean="0">
                <a:solidFill>
                  <a:srgbClr val="182947"/>
                </a:solidFill>
                <a:latin typeface="Proxima Nova Lt" panose="02000506030000020004" pitchFamily="2" charset="0"/>
              </a:rPr>
              <a:t>Винесено термінових заборонних</a:t>
            </a:r>
          </a:p>
          <a:p>
            <a:r>
              <a:rPr lang="uk-UA" sz="2000" dirty="0" smtClean="0">
                <a:solidFill>
                  <a:srgbClr val="182947"/>
                </a:solidFill>
                <a:latin typeface="Proxima Nova Lt" panose="02000506030000020004" pitchFamily="2" charset="0"/>
              </a:rPr>
              <a:t>приписів стосовно кривдників</a:t>
            </a:r>
            <a:endParaRPr lang="uk-UA" sz="2000" dirty="0">
              <a:solidFill>
                <a:srgbClr val="182947"/>
              </a:solidFill>
              <a:latin typeface="Proxima Nova Lt" panose="02000506030000020004" pitchFamily="2" charset="0"/>
            </a:endParaRPr>
          </a:p>
        </p:txBody>
      </p:sp>
      <p:pic>
        <p:nvPicPr>
          <p:cNvPr id="20" name="Рисунок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5232" y="5270932"/>
            <a:ext cx="614349" cy="614349"/>
          </a:xfrm>
          <a:prstGeom prst="rect">
            <a:avLst/>
          </a:prstGeom>
        </p:spPr>
      </p:pic>
      <p:pic>
        <p:nvPicPr>
          <p:cNvPr id="21" name="Рисунок 26"/>
          <p:cNvPicPr>
            <a:picLocks noChangeAspect="1"/>
          </p:cNvPicPr>
          <p:nvPr/>
        </p:nvPicPr>
        <p:blipFill>
          <a:blip r:embed="rId5" cstate="print">
            <a:duotone>
              <a:schemeClr val="accent5">
                <a:shade val="45000"/>
                <a:satMod val="135000"/>
              </a:schemeClr>
              <a:prstClr val="white"/>
            </a:duotone>
            <a:lum bright="-40000" contrast="-40000"/>
          </a:blip>
          <a:srcRect/>
          <a:stretch>
            <a:fillRect/>
          </a:stretch>
        </p:blipFill>
        <p:spPr bwMode="auto">
          <a:xfrm>
            <a:off x="6763218" y="3290654"/>
            <a:ext cx="619832" cy="624232"/>
          </a:xfrm>
          <a:prstGeom prst="rect">
            <a:avLst/>
          </a:prstGeom>
          <a:noFill/>
          <a:ln w="9525">
            <a:noFill/>
            <a:miter lim="800000"/>
            <a:headEnd/>
            <a:tailEnd/>
          </a:ln>
        </p:spPr>
      </p:pic>
      <p:sp>
        <p:nvSpPr>
          <p:cNvPr id="22" name="TextBox 21"/>
          <p:cNvSpPr txBox="1"/>
          <p:nvPr/>
        </p:nvSpPr>
        <p:spPr>
          <a:xfrm>
            <a:off x="7529117" y="3461189"/>
            <a:ext cx="3361818" cy="400110"/>
          </a:xfrm>
          <a:prstGeom prst="rect">
            <a:avLst/>
          </a:prstGeom>
          <a:noFill/>
        </p:spPr>
        <p:txBody>
          <a:bodyPr wrap="none" rtlCol="0">
            <a:spAutoFit/>
          </a:bodyPr>
          <a:lstStyle/>
          <a:p>
            <a:r>
              <a:rPr lang="uk-UA" sz="2000" dirty="0" smtClean="0">
                <a:solidFill>
                  <a:srgbClr val="182947"/>
                </a:solidFill>
                <a:latin typeface="Proxima Nova Lt" panose="02000506030000020004" pitchFamily="2" charset="0"/>
              </a:rPr>
              <a:t>Кривдників взято на облік</a:t>
            </a:r>
            <a:endParaRPr lang="uk-UA" sz="2000" dirty="0">
              <a:solidFill>
                <a:srgbClr val="182947"/>
              </a:solidFill>
              <a:latin typeface="Proxima Nova Lt" panose="02000506030000020004" pitchFamily="2" charset="0"/>
            </a:endParaRPr>
          </a:p>
        </p:txBody>
      </p:sp>
      <p:sp>
        <p:nvSpPr>
          <p:cNvPr id="23" name="TextBox 22"/>
          <p:cNvSpPr txBox="1"/>
          <p:nvPr/>
        </p:nvSpPr>
        <p:spPr>
          <a:xfrm>
            <a:off x="7528048" y="5405896"/>
            <a:ext cx="4419800" cy="923330"/>
          </a:xfrm>
          <a:prstGeom prst="rect">
            <a:avLst/>
          </a:prstGeom>
          <a:noFill/>
        </p:spPr>
        <p:txBody>
          <a:bodyPr wrap="none" rtlCol="0">
            <a:spAutoFit/>
          </a:bodyPr>
          <a:lstStyle/>
          <a:p>
            <a:r>
              <a:rPr lang="uk-UA" dirty="0" smtClean="0">
                <a:solidFill>
                  <a:srgbClr val="182947"/>
                </a:solidFill>
                <a:latin typeface="Proxima Nova Lt" panose="02000506030000020004" pitchFamily="2" charset="0"/>
              </a:rPr>
              <a:t>Складено адміністративних протоколів</a:t>
            </a:r>
          </a:p>
          <a:p>
            <a:r>
              <a:rPr lang="uk-UA" dirty="0">
                <a:solidFill>
                  <a:srgbClr val="182947"/>
                </a:solidFill>
                <a:latin typeface="Proxima Nova Lt" panose="02000506030000020004" pitchFamily="2" charset="0"/>
              </a:rPr>
              <a:t>з</a:t>
            </a:r>
            <a:r>
              <a:rPr lang="uk-UA" dirty="0" smtClean="0">
                <a:solidFill>
                  <a:srgbClr val="182947"/>
                </a:solidFill>
                <a:latin typeface="Proxima Nova Lt" panose="02000506030000020004" pitchFamily="2" charset="0"/>
              </a:rPr>
              <a:t>а порушення ст. 173-2 КУпАП</a:t>
            </a:r>
          </a:p>
          <a:p>
            <a:r>
              <a:rPr lang="uk-UA" dirty="0" smtClean="0">
                <a:solidFill>
                  <a:srgbClr val="182947"/>
                </a:solidFill>
                <a:latin typeface="Proxima Nova Lt" panose="02000506030000020004" pitchFamily="2" charset="0"/>
              </a:rPr>
              <a:t>«</a:t>
            </a:r>
            <a:r>
              <a:rPr lang="ru-RU" dirty="0" err="1">
                <a:solidFill>
                  <a:srgbClr val="182947"/>
                </a:solidFill>
                <a:latin typeface="Proxima Nova Lt" panose="02000506030000020004" pitchFamily="2" charset="0"/>
              </a:rPr>
              <a:t>Вчинення</a:t>
            </a:r>
            <a:r>
              <a:rPr lang="ru-RU" dirty="0">
                <a:solidFill>
                  <a:srgbClr val="182947"/>
                </a:solidFill>
                <a:latin typeface="Proxima Nova Lt" panose="02000506030000020004" pitchFamily="2" charset="0"/>
              </a:rPr>
              <a:t> </a:t>
            </a:r>
            <a:r>
              <a:rPr lang="ru-RU" dirty="0" err="1">
                <a:solidFill>
                  <a:srgbClr val="182947"/>
                </a:solidFill>
                <a:latin typeface="Proxima Nova Lt" panose="02000506030000020004" pitchFamily="2" charset="0"/>
              </a:rPr>
              <a:t>домашнього</a:t>
            </a:r>
            <a:r>
              <a:rPr lang="ru-RU" dirty="0">
                <a:solidFill>
                  <a:srgbClr val="182947"/>
                </a:solidFill>
                <a:latin typeface="Proxima Nova Lt" panose="02000506030000020004" pitchFamily="2" charset="0"/>
              </a:rPr>
              <a:t> </a:t>
            </a:r>
            <a:r>
              <a:rPr lang="ru-RU" dirty="0" err="1" smtClean="0">
                <a:solidFill>
                  <a:srgbClr val="182947"/>
                </a:solidFill>
                <a:latin typeface="Proxima Nova Lt" panose="02000506030000020004" pitchFamily="2" charset="0"/>
              </a:rPr>
              <a:t>насильства</a:t>
            </a:r>
            <a:r>
              <a:rPr lang="ru-RU" dirty="0" smtClean="0">
                <a:solidFill>
                  <a:srgbClr val="182947"/>
                </a:solidFill>
                <a:latin typeface="Proxima Nova Lt" panose="02000506030000020004" pitchFamily="2" charset="0"/>
              </a:rPr>
              <a:t>» </a:t>
            </a:r>
            <a:endParaRPr lang="uk-UA" dirty="0">
              <a:solidFill>
                <a:srgbClr val="182947"/>
              </a:solidFill>
              <a:latin typeface="Proxima Nova Lt" panose="02000506030000020004" pitchFamily="2" charset="0"/>
            </a:endParaRPr>
          </a:p>
        </p:txBody>
      </p:sp>
      <p:pic>
        <p:nvPicPr>
          <p:cNvPr id="15" name="Рисунок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84245" y="5279098"/>
            <a:ext cx="797334" cy="797334"/>
          </a:xfrm>
          <a:prstGeom prst="rect">
            <a:avLst/>
          </a:prstGeom>
        </p:spPr>
      </p:pic>
      <p:sp>
        <p:nvSpPr>
          <p:cNvPr id="24" name="TextBox 23"/>
          <p:cNvSpPr txBox="1"/>
          <p:nvPr/>
        </p:nvSpPr>
        <p:spPr>
          <a:xfrm>
            <a:off x="513519" y="3845373"/>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73</a:t>
            </a:r>
            <a:endParaRPr lang="uk-UA" sz="2800" dirty="0">
              <a:solidFill>
                <a:srgbClr val="182947"/>
              </a:solidFill>
              <a:latin typeface="Proxima Nova Rg" panose="02000506030000020004" pitchFamily="2" charset="0"/>
            </a:endParaRPr>
          </a:p>
        </p:txBody>
      </p:sp>
      <p:sp>
        <p:nvSpPr>
          <p:cNvPr id="25" name="TextBox 24"/>
          <p:cNvSpPr txBox="1"/>
          <p:nvPr/>
        </p:nvSpPr>
        <p:spPr>
          <a:xfrm>
            <a:off x="6684245" y="3888310"/>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65</a:t>
            </a:r>
            <a:endParaRPr lang="uk-UA" sz="2800" dirty="0">
              <a:solidFill>
                <a:srgbClr val="182947"/>
              </a:solidFill>
              <a:latin typeface="Proxima Nova Rg" panose="02000506030000020004" pitchFamily="2" charset="0"/>
            </a:endParaRPr>
          </a:p>
        </p:txBody>
      </p:sp>
      <p:sp>
        <p:nvSpPr>
          <p:cNvPr id="26" name="TextBox 25"/>
          <p:cNvSpPr txBox="1"/>
          <p:nvPr/>
        </p:nvSpPr>
        <p:spPr>
          <a:xfrm>
            <a:off x="526378" y="6006061"/>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67</a:t>
            </a:r>
            <a:endParaRPr lang="uk-UA" sz="2800" dirty="0">
              <a:solidFill>
                <a:srgbClr val="182947"/>
              </a:solidFill>
              <a:latin typeface="Proxima Nova Rg" panose="02000506030000020004" pitchFamily="2" charset="0"/>
            </a:endParaRPr>
          </a:p>
        </p:txBody>
      </p:sp>
      <p:sp>
        <p:nvSpPr>
          <p:cNvPr id="27" name="TextBox 26"/>
          <p:cNvSpPr txBox="1"/>
          <p:nvPr/>
        </p:nvSpPr>
        <p:spPr>
          <a:xfrm>
            <a:off x="6684245" y="6006062"/>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37</a:t>
            </a:r>
            <a:endParaRPr lang="uk-UA" sz="2800" dirty="0">
              <a:solidFill>
                <a:srgbClr val="182947"/>
              </a:solidFill>
              <a:latin typeface="Proxima Nova Rg" panose="02000506030000020004" pitchFamily="2" charset="0"/>
            </a:endParaRPr>
          </a:p>
        </p:txBody>
      </p:sp>
      <p:sp>
        <p:nvSpPr>
          <p:cNvPr id="28" name="TextBox 27"/>
          <p:cNvSpPr txBox="1"/>
          <p:nvPr/>
        </p:nvSpPr>
        <p:spPr>
          <a:xfrm>
            <a:off x="514199" y="3859739"/>
            <a:ext cx="184731" cy="523220"/>
          </a:xfrm>
          <a:prstGeom prst="rect">
            <a:avLst/>
          </a:prstGeom>
          <a:noFill/>
        </p:spPr>
        <p:txBody>
          <a:bodyPr wrap="none" rtlCol="0">
            <a:spAutoFit/>
          </a:bodyPr>
          <a:lstStyle/>
          <a:p>
            <a:endParaRPr lang="uk-UA" sz="2800" dirty="0">
              <a:solidFill>
                <a:srgbClr val="182947"/>
              </a:solidFill>
              <a:latin typeface="Proxima Nova Rg" panose="02000506030000020004" pitchFamily="2" charset="0"/>
            </a:endParaRPr>
          </a:p>
        </p:txBody>
      </p:sp>
      <p:pic>
        <p:nvPicPr>
          <p:cNvPr id="29" name="Рисунок 2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84245" y="5275801"/>
            <a:ext cx="797334" cy="797334"/>
          </a:xfrm>
          <a:prstGeom prst="rect">
            <a:avLst/>
          </a:prstGeom>
        </p:spPr>
      </p:pic>
    </p:spTree>
    <p:extLst>
      <p:ext uri="{BB962C8B-B14F-4D97-AF65-F5344CB8AC3E}">
        <p14:creationId xmlns:p14="http://schemas.microsoft.com/office/powerpoint/2010/main" val="3206912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0"/>
            <a:ext cx="12258677" cy="6857960"/>
          </a:xfrm>
          <a:prstGeom prst="rect">
            <a:avLst/>
          </a:prstGeom>
        </p:spPr>
      </p:pic>
      <p:sp>
        <p:nvSpPr>
          <p:cNvPr id="18" name="TextBox 17"/>
          <p:cNvSpPr txBox="1"/>
          <p:nvPr/>
        </p:nvSpPr>
        <p:spPr>
          <a:xfrm>
            <a:off x="260272" y="579421"/>
            <a:ext cx="4839786"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ПРОФІЛАКТИЧНА РОБОТА</a:t>
            </a:r>
            <a:endParaRPr lang="uk-UA" sz="2800" dirty="0">
              <a:solidFill>
                <a:schemeClr val="bg1"/>
              </a:solidFill>
              <a:latin typeface="Proxima Nova Rg" panose="02000506030000020004" pitchFamily="2" charset="0"/>
            </a:endParaRPr>
          </a:p>
        </p:txBody>
      </p:sp>
      <p:sp>
        <p:nvSpPr>
          <p:cNvPr id="14" name="TextBox 13"/>
          <p:cNvSpPr txBox="1"/>
          <p:nvPr/>
        </p:nvSpPr>
        <p:spPr>
          <a:xfrm>
            <a:off x="2751081" y="1868324"/>
            <a:ext cx="6566221" cy="523220"/>
          </a:xfrm>
          <a:prstGeom prst="rect">
            <a:avLst/>
          </a:prstGeom>
          <a:noFill/>
        </p:spPr>
        <p:txBody>
          <a:bodyPr wrap="none" rtlCol="0">
            <a:spAutoFit/>
          </a:bodyPr>
          <a:lstStyle/>
          <a:p>
            <a:r>
              <a:rPr lang="uk-UA" sz="2800" dirty="0">
                <a:solidFill>
                  <a:srgbClr val="182947"/>
                </a:solidFill>
                <a:latin typeface="Proxima Nova Lt" panose="02000506030000020004" pitchFamily="2" charset="0"/>
              </a:rPr>
              <a:t>у</a:t>
            </a:r>
            <a:r>
              <a:rPr lang="uk-UA" sz="2800" dirty="0" smtClean="0">
                <a:solidFill>
                  <a:srgbClr val="182947"/>
                </a:solidFill>
                <a:latin typeface="Proxima Nova Lt" panose="02000506030000020004" pitchFamily="2" charset="0"/>
              </a:rPr>
              <a:t> сфері охорони та захисту прав дітей</a:t>
            </a:r>
            <a:endParaRPr lang="uk-UA" sz="2800" dirty="0">
              <a:solidFill>
                <a:srgbClr val="182947"/>
              </a:solidFill>
              <a:latin typeface="Proxima Nova Lt" panose="02000506030000020004" pitchFamily="2" charset="0"/>
            </a:endParaRPr>
          </a:p>
        </p:txBody>
      </p:sp>
      <p:cxnSp>
        <p:nvCxnSpPr>
          <p:cNvPr id="9" name="Прямая соединительная линия 8"/>
          <p:cNvCxnSpPr/>
          <p:nvPr/>
        </p:nvCxnSpPr>
        <p:spPr>
          <a:xfrm flipV="1">
            <a:off x="2778400" y="2405019"/>
            <a:ext cx="6491885" cy="20091"/>
          </a:xfrm>
          <a:prstGeom prst="line">
            <a:avLst/>
          </a:prstGeom>
          <a:ln w="19050"/>
        </p:spPr>
        <p:style>
          <a:lnRef idx="2">
            <a:schemeClr val="accent4"/>
          </a:lnRef>
          <a:fillRef idx="0">
            <a:schemeClr val="accent4"/>
          </a:fillRef>
          <a:effectRef idx="1">
            <a:schemeClr val="accent4"/>
          </a:effectRef>
          <a:fontRef idx="minor">
            <a:schemeClr val="tx1"/>
          </a:fontRef>
        </p:style>
      </p:cxnSp>
      <p:pic>
        <p:nvPicPr>
          <p:cNvPr id="28" name="Рисунок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1987" y="3029735"/>
            <a:ext cx="794496" cy="794496"/>
          </a:xfrm>
          <a:prstGeom prst="rect">
            <a:avLst/>
          </a:prstGeom>
        </p:spPr>
      </p:pic>
      <p:sp>
        <p:nvSpPr>
          <p:cNvPr id="29" name="TextBox 28"/>
          <p:cNvSpPr txBox="1"/>
          <p:nvPr/>
        </p:nvSpPr>
        <p:spPr>
          <a:xfrm>
            <a:off x="1239067" y="3391067"/>
            <a:ext cx="3695242" cy="646331"/>
          </a:xfrm>
          <a:prstGeom prst="rect">
            <a:avLst/>
          </a:prstGeom>
          <a:noFill/>
        </p:spPr>
        <p:txBody>
          <a:bodyPr wrap="none" rtlCol="0">
            <a:spAutoFit/>
          </a:bodyPr>
          <a:lstStyle/>
          <a:p>
            <a:r>
              <a:rPr lang="uk-UA" dirty="0" smtClean="0">
                <a:solidFill>
                  <a:srgbClr val="182947"/>
                </a:solidFill>
                <a:latin typeface="Proxima Nova Lt" panose="02000506030000020004" pitchFamily="2" charset="0"/>
              </a:rPr>
              <a:t>Відвідано сімей, що опинилися</a:t>
            </a:r>
          </a:p>
          <a:p>
            <a:r>
              <a:rPr lang="uk-UA" dirty="0" smtClean="0">
                <a:solidFill>
                  <a:srgbClr val="182947"/>
                </a:solidFill>
                <a:latin typeface="Proxima Nova Lt" panose="02000506030000020004" pitchFamily="2" charset="0"/>
              </a:rPr>
              <a:t>у складних життєвих обставинах</a:t>
            </a:r>
            <a:endParaRPr lang="uk-UA" dirty="0">
              <a:solidFill>
                <a:srgbClr val="182947"/>
              </a:solidFill>
              <a:latin typeface="Proxima Nova Lt" panose="02000506030000020004" pitchFamily="2" charset="0"/>
            </a:endParaRPr>
          </a:p>
        </p:txBody>
      </p:sp>
      <p:pic>
        <p:nvPicPr>
          <p:cNvPr id="30" name="Рисунок 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0272" y="5058711"/>
            <a:ext cx="922018" cy="922018"/>
          </a:xfrm>
          <a:prstGeom prst="rect">
            <a:avLst/>
          </a:prstGeom>
        </p:spPr>
      </p:pic>
      <p:sp>
        <p:nvSpPr>
          <p:cNvPr id="31" name="TextBox 30"/>
          <p:cNvSpPr txBox="1"/>
          <p:nvPr/>
        </p:nvSpPr>
        <p:spPr>
          <a:xfrm>
            <a:off x="1252725" y="5511423"/>
            <a:ext cx="4506362" cy="646331"/>
          </a:xfrm>
          <a:prstGeom prst="rect">
            <a:avLst/>
          </a:prstGeom>
          <a:noFill/>
        </p:spPr>
        <p:txBody>
          <a:bodyPr wrap="none" rtlCol="0">
            <a:spAutoFit/>
          </a:bodyPr>
          <a:lstStyle/>
          <a:p>
            <a:r>
              <a:rPr lang="uk-UA" dirty="0" smtClean="0">
                <a:solidFill>
                  <a:srgbClr val="182947"/>
                </a:solidFill>
                <a:latin typeface="Proxima Nova Lt" panose="02000506030000020004" pitchFamily="2" charset="0"/>
              </a:rPr>
              <a:t>Профілактично-роз’яснювальна робота</a:t>
            </a:r>
          </a:p>
          <a:p>
            <a:r>
              <a:rPr lang="uk-UA" dirty="0" smtClean="0">
                <a:solidFill>
                  <a:srgbClr val="182947"/>
                </a:solidFill>
                <a:latin typeface="Proxima Nova Lt" panose="02000506030000020004" pitchFamily="2" charset="0"/>
              </a:rPr>
              <a:t>у навчальних закладах</a:t>
            </a:r>
            <a:endParaRPr lang="uk-UA" dirty="0">
              <a:solidFill>
                <a:srgbClr val="182947"/>
              </a:solidFill>
              <a:latin typeface="Proxima Nova Lt" panose="02000506030000020004" pitchFamily="2" charset="0"/>
            </a:endParaRPr>
          </a:p>
        </p:txBody>
      </p:sp>
      <p:pic>
        <p:nvPicPr>
          <p:cNvPr id="36" name="Рисунок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56158" y="3068135"/>
            <a:ext cx="767929" cy="767929"/>
          </a:xfrm>
          <a:prstGeom prst="rect">
            <a:avLst/>
          </a:prstGeom>
        </p:spPr>
      </p:pic>
      <p:sp>
        <p:nvSpPr>
          <p:cNvPr id="37" name="TextBox 36"/>
          <p:cNvSpPr txBox="1"/>
          <p:nvPr/>
        </p:nvSpPr>
        <p:spPr>
          <a:xfrm>
            <a:off x="6443368" y="3079596"/>
            <a:ext cx="5880781" cy="1138773"/>
          </a:xfrm>
          <a:prstGeom prst="rect">
            <a:avLst/>
          </a:prstGeom>
          <a:noFill/>
        </p:spPr>
        <p:txBody>
          <a:bodyPr wrap="square" rtlCol="0">
            <a:spAutoFit/>
          </a:bodyPr>
          <a:lstStyle/>
          <a:p>
            <a:r>
              <a:rPr lang="uk-UA" sz="1700" dirty="0" smtClean="0">
                <a:solidFill>
                  <a:srgbClr val="182947"/>
                </a:solidFill>
                <a:latin typeface="Proxima Nova Lt" panose="02000506030000020004" pitchFamily="2" charset="0"/>
              </a:rPr>
              <a:t>Складено адміністративних протоколів</a:t>
            </a:r>
          </a:p>
          <a:p>
            <a:r>
              <a:rPr lang="uk-UA" sz="1700" dirty="0">
                <a:solidFill>
                  <a:srgbClr val="182947"/>
                </a:solidFill>
                <a:latin typeface="Proxima Nova Lt" panose="02000506030000020004" pitchFamily="2" charset="0"/>
              </a:rPr>
              <a:t>з</a:t>
            </a:r>
            <a:r>
              <a:rPr lang="uk-UA" sz="1700" dirty="0" smtClean="0">
                <a:solidFill>
                  <a:srgbClr val="182947"/>
                </a:solidFill>
                <a:latin typeface="Proxima Nova Lt" panose="02000506030000020004" pitchFamily="2" charset="0"/>
              </a:rPr>
              <a:t>а ст. 184 КУпАП</a:t>
            </a:r>
          </a:p>
          <a:p>
            <a:r>
              <a:rPr lang="uk-UA" sz="1700" dirty="0" smtClean="0">
                <a:solidFill>
                  <a:srgbClr val="182947"/>
                </a:solidFill>
                <a:latin typeface="Proxima Nova Lt" panose="02000506030000020004" pitchFamily="2" charset="0"/>
              </a:rPr>
              <a:t>«</a:t>
            </a:r>
            <a:r>
              <a:rPr lang="uk-UA" sz="1700" dirty="0">
                <a:solidFill>
                  <a:srgbClr val="182947"/>
                </a:solidFill>
                <a:latin typeface="Proxima Nova Lt" panose="02000506030000020004" pitchFamily="2" charset="0"/>
              </a:rPr>
              <a:t>Невиконання батьками або </a:t>
            </a:r>
            <a:r>
              <a:rPr lang="uk-UA" sz="1700" dirty="0" smtClean="0">
                <a:solidFill>
                  <a:srgbClr val="182947"/>
                </a:solidFill>
                <a:latin typeface="Proxima Nova Lt" panose="02000506030000020004" pitchFamily="2" charset="0"/>
              </a:rPr>
              <a:t>особами,</a:t>
            </a:r>
          </a:p>
          <a:p>
            <a:r>
              <a:rPr lang="uk-UA" sz="1700" dirty="0" smtClean="0">
                <a:solidFill>
                  <a:srgbClr val="182947"/>
                </a:solidFill>
                <a:latin typeface="Proxima Nova Lt" panose="02000506030000020004" pitchFamily="2" charset="0"/>
              </a:rPr>
              <a:t>що </a:t>
            </a:r>
            <a:r>
              <a:rPr lang="uk-UA" sz="1700" dirty="0">
                <a:solidFill>
                  <a:srgbClr val="182947"/>
                </a:solidFill>
                <a:latin typeface="Proxima Nova Lt" panose="02000506030000020004" pitchFamily="2" charset="0"/>
              </a:rPr>
              <a:t>їх замінюють, обов'язків щодо виховання </a:t>
            </a:r>
            <a:r>
              <a:rPr lang="uk-UA" sz="1700" dirty="0" smtClean="0">
                <a:solidFill>
                  <a:srgbClr val="182947"/>
                </a:solidFill>
                <a:latin typeface="Proxima Nova Lt" panose="02000506030000020004" pitchFamily="2" charset="0"/>
              </a:rPr>
              <a:t>дітей»</a:t>
            </a:r>
            <a:endParaRPr lang="uk-UA" sz="1700" dirty="0">
              <a:solidFill>
                <a:srgbClr val="182947"/>
              </a:solidFill>
              <a:latin typeface="Proxima Nova Lt" panose="02000506030000020004" pitchFamily="2" charset="0"/>
            </a:endParaRPr>
          </a:p>
        </p:txBody>
      </p:sp>
      <p:sp>
        <p:nvSpPr>
          <p:cNvPr id="39" name="TextBox 38"/>
          <p:cNvSpPr txBox="1"/>
          <p:nvPr/>
        </p:nvSpPr>
        <p:spPr>
          <a:xfrm>
            <a:off x="5525094" y="3791539"/>
            <a:ext cx="389850"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0</a:t>
            </a:r>
          </a:p>
        </p:txBody>
      </p:sp>
      <p:sp>
        <p:nvSpPr>
          <p:cNvPr id="40" name="TextBox 39"/>
          <p:cNvSpPr txBox="1"/>
          <p:nvPr/>
        </p:nvSpPr>
        <p:spPr>
          <a:xfrm>
            <a:off x="330346" y="3791539"/>
            <a:ext cx="389850"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9</a:t>
            </a:r>
            <a:endParaRPr lang="uk-UA" sz="2800" dirty="0">
              <a:solidFill>
                <a:srgbClr val="182947"/>
              </a:solidFill>
              <a:latin typeface="Proxima Nova Rg" panose="02000506030000020004" pitchFamily="2" charset="0"/>
            </a:endParaRPr>
          </a:p>
        </p:txBody>
      </p:sp>
      <p:sp>
        <p:nvSpPr>
          <p:cNvPr id="41" name="TextBox 40"/>
          <p:cNvSpPr txBox="1"/>
          <p:nvPr/>
        </p:nvSpPr>
        <p:spPr>
          <a:xfrm>
            <a:off x="338706" y="5896144"/>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20</a:t>
            </a:r>
            <a:endParaRPr lang="uk-UA" sz="2800" dirty="0">
              <a:solidFill>
                <a:srgbClr val="182947"/>
              </a:solidFill>
              <a:latin typeface="Proxima Nova Rg" panose="02000506030000020004" pitchFamily="2" charset="0"/>
            </a:endParaRPr>
          </a:p>
        </p:txBody>
      </p:sp>
      <p:cxnSp>
        <p:nvCxnSpPr>
          <p:cNvPr id="11" name="Прямая со стрелкой 10"/>
          <p:cNvCxnSpPr/>
          <p:nvPr/>
        </p:nvCxnSpPr>
        <p:spPr>
          <a:xfrm>
            <a:off x="6008200" y="4969245"/>
            <a:ext cx="777777" cy="0"/>
          </a:xfrm>
          <a:prstGeom prst="straightConnector1">
            <a:avLst/>
          </a:prstGeom>
          <a:ln w="12700">
            <a:tailEnd type="triangle"/>
          </a:ln>
        </p:spPr>
        <p:style>
          <a:lnRef idx="1">
            <a:schemeClr val="accent4"/>
          </a:lnRef>
          <a:fillRef idx="0">
            <a:schemeClr val="accent4"/>
          </a:fillRef>
          <a:effectRef idx="0">
            <a:schemeClr val="accent4"/>
          </a:effectRef>
          <a:fontRef idx="minor">
            <a:schemeClr val="tx1"/>
          </a:fontRef>
        </p:style>
      </p:cxnSp>
      <p:sp>
        <p:nvSpPr>
          <p:cNvPr id="48" name="TextBox 47"/>
          <p:cNvSpPr txBox="1"/>
          <p:nvPr/>
        </p:nvSpPr>
        <p:spPr>
          <a:xfrm>
            <a:off x="8103872" y="4807662"/>
            <a:ext cx="1654620" cy="369332"/>
          </a:xfrm>
          <a:prstGeom prst="rect">
            <a:avLst/>
          </a:prstGeom>
          <a:noFill/>
        </p:spPr>
        <p:txBody>
          <a:bodyPr wrap="none" rtlCol="0">
            <a:spAutoFit/>
          </a:bodyPr>
          <a:lstStyle/>
          <a:p>
            <a:r>
              <a:rPr lang="uk-UA" dirty="0" smtClean="0">
                <a:solidFill>
                  <a:srgbClr val="182947"/>
                </a:solidFill>
                <a:latin typeface="Proxima Nova Lt" panose="02000506030000020004" pitchFamily="2" charset="0"/>
              </a:rPr>
              <a:t>Дошкільні НЗ</a:t>
            </a:r>
            <a:endParaRPr lang="uk-UA" dirty="0">
              <a:solidFill>
                <a:srgbClr val="182947"/>
              </a:solidFill>
              <a:latin typeface="Proxima Nova Lt" panose="02000506030000020004" pitchFamily="2" charset="0"/>
            </a:endParaRPr>
          </a:p>
        </p:txBody>
      </p:sp>
      <p:sp>
        <p:nvSpPr>
          <p:cNvPr id="49" name="Прямоугольник 48"/>
          <p:cNvSpPr/>
          <p:nvPr/>
        </p:nvSpPr>
        <p:spPr>
          <a:xfrm>
            <a:off x="8103872" y="5485789"/>
            <a:ext cx="2278188" cy="369332"/>
          </a:xfrm>
          <a:prstGeom prst="rect">
            <a:avLst/>
          </a:prstGeom>
        </p:spPr>
        <p:txBody>
          <a:bodyPr wrap="none">
            <a:spAutoFit/>
          </a:bodyPr>
          <a:lstStyle/>
          <a:p>
            <a:r>
              <a:rPr lang="uk-UA" dirty="0" smtClean="0">
                <a:solidFill>
                  <a:srgbClr val="182947"/>
                </a:solidFill>
                <a:latin typeface="Proxima Nova Lt" panose="02000506030000020004" pitchFamily="2" charset="0"/>
              </a:rPr>
              <a:t>Загальноосвітні НЗ</a:t>
            </a:r>
            <a:endParaRPr lang="uk-UA" dirty="0">
              <a:solidFill>
                <a:srgbClr val="182947"/>
              </a:solidFill>
              <a:latin typeface="Proxima Nova Lt" panose="02000506030000020004" pitchFamily="2" charset="0"/>
            </a:endParaRPr>
          </a:p>
        </p:txBody>
      </p:sp>
      <p:cxnSp>
        <p:nvCxnSpPr>
          <p:cNvPr id="52" name="Прямая со стрелкой 51"/>
          <p:cNvCxnSpPr/>
          <p:nvPr/>
        </p:nvCxnSpPr>
        <p:spPr>
          <a:xfrm>
            <a:off x="6024343" y="5670455"/>
            <a:ext cx="777777" cy="0"/>
          </a:xfrm>
          <a:prstGeom prst="straightConnector1">
            <a:avLst/>
          </a:prstGeom>
          <a:ln w="12700">
            <a:tailEnd type="triangle"/>
          </a:ln>
        </p:spPr>
        <p:style>
          <a:lnRef idx="1">
            <a:schemeClr val="accent4"/>
          </a:lnRef>
          <a:fillRef idx="0">
            <a:schemeClr val="accent4"/>
          </a:fillRef>
          <a:effectRef idx="0">
            <a:schemeClr val="accent4"/>
          </a:effectRef>
          <a:fontRef idx="minor">
            <a:schemeClr val="tx1"/>
          </a:fontRef>
        </p:style>
      </p:cxnSp>
      <p:cxnSp>
        <p:nvCxnSpPr>
          <p:cNvPr id="53" name="Прямая со стрелкой 52"/>
          <p:cNvCxnSpPr/>
          <p:nvPr/>
        </p:nvCxnSpPr>
        <p:spPr>
          <a:xfrm>
            <a:off x="6034192" y="6380142"/>
            <a:ext cx="777777" cy="0"/>
          </a:xfrm>
          <a:prstGeom prst="straightConnector1">
            <a:avLst/>
          </a:prstGeom>
          <a:ln w="12700">
            <a:tailEnd type="triangle"/>
          </a:ln>
        </p:spPr>
        <p:style>
          <a:lnRef idx="1">
            <a:schemeClr val="accent4"/>
          </a:lnRef>
          <a:fillRef idx="0">
            <a:schemeClr val="accent4"/>
          </a:fillRef>
          <a:effectRef idx="0">
            <a:schemeClr val="accent4"/>
          </a:effectRef>
          <a:fontRef idx="minor">
            <a:schemeClr val="tx1"/>
          </a:fontRef>
        </p:style>
      </p:cxnSp>
      <p:sp>
        <p:nvSpPr>
          <p:cNvPr id="54" name="Прямоугольник 53"/>
          <p:cNvSpPr/>
          <p:nvPr/>
        </p:nvSpPr>
        <p:spPr>
          <a:xfrm>
            <a:off x="8103872" y="6207217"/>
            <a:ext cx="623889" cy="369332"/>
          </a:xfrm>
          <a:prstGeom prst="rect">
            <a:avLst/>
          </a:prstGeom>
        </p:spPr>
        <p:txBody>
          <a:bodyPr wrap="none">
            <a:spAutoFit/>
          </a:bodyPr>
          <a:lstStyle/>
          <a:p>
            <a:r>
              <a:rPr lang="uk-UA" dirty="0" smtClean="0">
                <a:latin typeface="Proxima Nova Lt" panose="02000506030000020004" pitchFamily="2" charset="0"/>
              </a:rPr>
              <a:t>ПТУ</a:t>
            </a:r>
            <a:endParaRPr lang="uk-UA" sz="1600" dirty="0">
              <a:latin typeface="Proxima Nova Lt" panose="02000506030000020004" pitchFamily="2" charset="0"/>
            </a:endParaRPr>
          </a:p>
        </p:txBody>
      </p:sp>
      <p:sp>
        <p:nvSpPr>
          <p:cNvPr id="55" name="TextBox 54"/>
          <p:cNvSpPr txBox="1"/>
          <p:nvPr/>
        </p:nvSpPr>
        <p:spPr>
          <a:xfrm>
            <a:off x="7190490" y="4707635"/>
            <a:ext cx="389850"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4</a:t>
            </a:r>
            <a:endParaRPr lang="uk-UA" sz="2800" dirty="0">
              <a:solidFill>
                <a:srgbClr val="182947"/>
              </a:solidFill>
              <a:latin typeface="Proxima Nova Rg" panose="02000506030000020004" pitchFamily="2" charset="0"/>
            </a:endParaRPr>
          </a:p>
        </p:txBody>
      </p:sp>
      <p:sp>
        <p:nvSpPr>
          <p:cNvPr id="56" name="TextBox 55"/>
          <p:cNvSpPr txBox="1"/>
          <p:nvPr/>
        </p:nvSpPr>
        <p:spPr>
          <a:xfrm>
            <a:off x="7190489" y="5408845"/>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14</a:t>
            </a:r>
            <a:endParaRPr lang="uk-UA" sz="2800" dirty="0">
              <a:solidFill>
                <a:srgbClr val="182947"/>
              </a:solidFill>
              <a:latin typeface="Proxima Nova Rg" panose="02000506030000020004" pitchFamily="2" charset="0"/>
            </a:endParaRPr>
          </a:p>
        </p:txBody>
      </p:sp>
      <p:sp>
        <p:nvSpPr>
          <p:cNvPr id="57" name="TextBox 56"/>
          <p:cNvSpPr txBox="1"/>
          <p:nvPr/>
        </p:nvSpPr>
        <p:spPr>
          <a:xfrm>
            <a:off x="7190488" y="6133422"/>
            <a:ext cx="389850"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2</a:t>
            </a:r>
            <a:endParaRPr lang="uk-UA" sz="2800" dirty="0">
              <a:solidFill>
                <a:srgbClr val="182947"/>
              </a:solidFill>
              <a:latin typeface="Proxima Nova Rg" panose="02000506030000020004" pitchFamily="2" charset="0"/>
            </a:endParaRPr>
          </a:p>
        </p:txBody>
      </p:sp>
    </p:spTree>
    <p:extLst>
      <p:ext uri="{BB962C8B-B14F-4D97-AF65-F5344CB8AC3E}">
        <p14:creationId xmlns:p14="http://schemas.microsoft.com/office/powerpoint/2010/main" val="3895974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677" y="-1043"/>
            <a:ext cx="12258677" cy="6857960"/>
          </a:xfrm>
          <a:prstGeom prst="rect">
            <a:avLst/>
          </a:prstGeom>
        </p:spPr>
      </p:pic>
      <p:sp>
        <p:nvSpPr>
          <p:cNvPr id="18" name="TextBox 17"/>
          <p:cNvSpPr txBox="1"/>
          <p:nvPr/>
        </p:nvSpPr>
        <p:spPr>
          <a:xfrm>
            <a:off x="260272" y="579421"/>
            <a:ext cx="4839786"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ПРОФІЛАКТИЧНА РОБОТА</a:t>
            </a:r>
            <a:endParaRPr lang="uk-UA" sz="2800" dirty="0">
              <a:solidFill>
                <a:schemeClr val="bg1"/>
              </a:solidFill>
              <a:latin typeface="Proxima Nova Rg" panose="02000506030000020004" pitchFamily="2" charset="0"/>
            </a:endParaRPr>
          </a:p>
        </p:txBody>
      </p:sp>
      <p:sp>
        <p:nvSpPr>
          <p:cNvPr id="5" name="TextBox 4"/>
          <p:cNvSpPr txBox="1"/>
          <p:nvPr/>
        </p:nvSpPr>
        <p:spPr>
          <a:xfrm>
            <a:off x="992042" y="1868585"/>
            <a:ext cx="5070619" cy="523220"/>
          </a:xfrm>
          <a:prstGeom prst="rect">
            <a:avLst/>
          </a:prstGeom>
          <a:noFill/>
        </p:spPr>
        <p:txBody>
          <a:bodyPr wrap="none" rtlCol="0">
            <a:spAutoFit/>
          </a:bodyPr>
          <a:lstStyle/>
          <a:p>
            <a:r>
              <a:rPr lang="uk-UA" sz="2800" dirty="0">
                <a:solidFill>
                  <a:srgbClr val="182947"/>
                </a:solidFill>
                <a:latin typeface="Proxima Nova Lt" panose="02000506030000020004" pitchFamily="2" charset="0"/>
              </a:rPr>
              <a:t>у</a:t>
            </a:r>
            <a:r>
              <a:rPr lang="uk-UA" sz="2800" dirty="0" smtClean="0">
                <a:solidFill>
                  <a:srgbClr val="182947"/>
                </a:solidFill>
                <a:latin typeface="Proxima Nova Lt" panose="02000506030000020004" pitchFamily="2" charset="0"/>
              </a:rPr>
              <a:t> сфері громадської безпеки</a:t>
            </a:r>
            <a:endParaRPr lang="uk-UA" sz="2800" dirty="0">
              <a:solidFill>
                <a:srgbClr val="182947"/>
              </a:solidFill>
              <a:latin typeface="Proxima Nova Lt" panose="02000506030000020004" pitchFamily="2" charset="0"/>
            </a:endParaRPr>
          </a:p>
        </p:txBody>
      </p:sp>
      <p:cxnSp>
        <p:nvCxnSpPr>
          <p:cNvPr id="6" name="Прямая соединительная линия 5"/>
          <p:cNvCxnSpPr/>
          <p:nvPr/>
        </p:nvCxnSpPr>
        <p:spPr>
          <a:xfrm flipV="1">
            <a:off x="1044022" y="2358643"/>
            <a:ext cx="5471455" cy="2131"/>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7" name="TextBox 6"/>
          <p:cNvSpPr txBox="1"/>
          <p:nvPr/>
        </p:nvSpPr>
        <p:spPr>
          <a:xfrm>
            <a:off x="260272" y="2568951"/>
            <a:ext cx="8430513" cy="923330"/>
          </a:xfrm>
          <a:prstGeom prst="rect">
            <a:avLst/>
          </a:prstGeom>
          <a:noFill/>
        </p:spPr>
        <p:txBody>
          <a:bodyPr wrap="none" rtlCol="0">
            <a:spAutoFit/>
          </a:bodyPr>
          <a:lstStyle/>
          <a:p>
            <a:r>
              <a:rPr lang="uk-UA" b="1" dirty="0" smtClean="0">
                <a:solidFill>
                  <a:srgbClr val="182947"/>
                </a:solidFill>
                <a:latin typeface="Proxima Nova Rg" panose="02000506030000020004" pitchFamily="2" charset="0"/>
              </a:rPr>
              <a:t>СТ. 44 КУпАП </a:t>
            </a:r>
          </a:p>
          <a:p>
            <a:r>
              <a:rPr lang="uk-UA" dirty="0" smtClean="0">
                <a:solidFill>
                  <a:srgbClr val="182947"/>
                </a:solidFill>
                <a:latin typeface="Proxima Nova Lt" panose="02000506030000020004" pitchFamily="2" charset="0"/>
              </a:rPr>
              <a:t>Незаконні виробництво, придбання, зберігання, перевезення, пересилання</a:t>
            </a:r>
          </a:p>
          <a:p>
            <a:r>
              <a:rPr lang="uk-UA" dirty="0" smtClean="0">
                <a:solidFill>
                  <a:srgbClr val="182947"/>
                </a:solidFill>
                <a:latin typeface="Proxima Nova Lt" panose="02000506030000020004" pitchFamily="2" charset="0"/>
              </a:rPr>
              <a:t>наркотичних засобів без мети збуту в невеликих розмірів</a:t>
            </a:r>
            <a:endParaRPr lang="uk-UA" dirty="0">
              <a:solidFill>
                <a:srgbClr val="182947"/>
              </a:solidFill>
              <a:latin typeface="Proxima Nova Lt" panose="02000506030000020004" pitchFamily="2" charset="0"/>
            </a:endParaRPr>
          </a:p>
        </p:txBody>
      </p:sp>
      <p:sp>
        <p:nvSpPr>
          <p:cNvPr id="14" name="TextBox 13"/>
          <p:cNvSpPr txBox="1"/>
          <p:nvPr/>
        </p:nvSpPr>
        <p:spPr>
          <a:xfrm>
            <a:off x="168832" y="4239102"/>
            <a:ext cx="5511445" cy="923330"/>
          </a:xfrm>
          <a:prstGeom prst="rect">
            <a:avLst/>
          </a:prstGeom>
          <a:noFill/>
        </p:spPr>
        <p:txBody>
          <a:bodyPr wrap="none" rtlCol="0">
            <a:spAutoFit/>
          </a:bodyPr>
          <a:lstStyle/>
          <a:p>
            <a:r>
              <a:rPr lang="uk-UA" dirty="0" smtClean="0">
                <a:solidFill>
                  <a:srgbClr val="182947"/>
                </a:solidFill>
                <a:latin typeface="Proxima Nova Rg" panose="02000506030000020004" pitchFamily="2" charset="0"/>
              </a:rPr>
              <a:t>СТ. 152 КУпАП</a:t>
            </a:r>
          </a:p>
          <a:p>
            <a:r>
              <a:rPr lang="ru-RU" dirty="0" err="1">
                <a:solidFill>
                  <a:srgbClr val="182947"/>
                </a:solidFill>
                <a:latin typeface="Proxima Nova Lt" panose="02000506030000020004" pitchFamily="2" charset="0"/>
              </a:rPr>
              <a:t>Порушення</a:t>
            </a:r>
            <a:r>
              <a:rPr lang="ru-RU" dirty="0">
                <a:solidFill>
                  <a:srgbClr val="182947"/>
                </a:solidFill>
                <a:latin typeface="Proxima Nova Lt" panose="02000506030000020004" pitchFamily="2" charset="0"/>
              </a:rPr>
              <a:t> </a:t>
            </a:r>
            <a:r>
              <a:rPr lang="ru-RU" dirty="0" err="1">
                <a:solidFill>
                  <a:srgbClr val="182947"/>
                </a:solidFill>
                <a:latin typeface="Proxima Nova Lt" panose="02000506030000020004" pitchFamily="2" charset="0"/>
              </a:rPr>
              <a:t>державних</a:t>
            </a:r>
            <a:r>
              <a:rPr lang="ru-RU" dirty="0">
                <a:solidFill>
                  <a:srgbClr val="182947"/>
                </a:solidFill>
                <a:latin typeface="Proxima Nova Lt" panose="02000506030000020004" pitchFamily="2" charset="0"/>
              </a:rPr>
              <a:t> </a:t>
            </a:r>
            <a:r>
              <a:rPr lang="ru-RU" dirty="0" err="1">
                <a:solidFill>
                  <a:srgbClr val="182947"/>
                </a:solidFill>
                <a:latin typeface="Proxima Nova Lt" panose="02000506030000020004" pitchFamily="2" charset="0"/>
              </a:rPr>
              <a:t>стандартів</a:t>
            </a:r>
            <a:r>
              <a:rPr lang="ru-RU" dirty="0">
                <a:solidFill>
                  <a:srgbClr val="182947"/>
                </a:solidFill>
                <a:latin typeface="Proxima Nova Lt" panose="02000506030000020004" pitchFamily="2" charset="0"/>
              </a:rPr>
              <a:t>, норм і </a:t>
            </a:r>
            <a:r>
              <a:rPr lang="ru-RU" dirty="0" smtClean="0">
                <a:solidFill>
                  <a:srgbClr val="182947"/>
                </a:solidFill>
                <a:latin typeface="Proxima Nova Lt" panose="02000506030000020004" pitchFamily="2" charset="0"/>
              </a:rPr>
              <a:t>правил</a:t>
            </a:r>
          </a:p>
          <a:p>
            <a:r>
              <a:rPr lang="ru-RU" dirty="0" smtClean="0">
                <a:solidFill>
                  <a:srgbClr val="182947"/>
                </a:solidFill>
                <a:latin typeface="Proxima Nova Lt" panose="02000506030000020004" pitchFamily="2" charset="0"/>
              </a:rPr>
              <a:t>у </a:t>
            </a:r>
            <a:r>
              <a:rPr lang="ru-RU" dirty="0" err="1">
                <a:solidFill>
                  <a:srgbClr val="182947"/>
                </a:solidFill>
                <a:latin typeface="Proxima Nova Lt" panose="02000506030000020004" pitchFamily="2" charset="0"/>
              </a:rPr>
              <a:t>сфері</a:t>
            </a:r>
            <a:r>
              <a:rPr lang="ru-RU" dirty="0">
                <a:solidFill>
                  <a:srgbClr val="182947"/>
                </a:solidFill>
                <a:latin typeface="Proxima Nova Lt" panose="02000506030000020004" pitchFamily="2" charset="0"/>
              </a:rPr>
              <a:t> благоустрою </a:t>
            </a:r>
            <a:r>
              <a:rPr lang="ru-RU" dirty="0" err="1">
                <a:solidFill>
                  <a:srgbClr val="182947"/>
                </a:solidFill>
                <a:latin typeface="Proxima Nova Lt" panose="02000506030000020004" pitchFamily="2" charset="0"/>
              </a:rPr>
              <a:t>населених</a:t>
            </a:r>
            <a:r>
              <a:rPr lang="ru-RU" dirty="0">
                <a:solidFill>
                  <a:srgbClr val="182947"/>
                </a:solidFill>
                <a:latin typeface="Proxima Nova Lt" panose="02000506030000020004" pitchFamily="2" charset="0"/>
              </a:rPr>
              <a:t> </a:t>
            </a:r>
            <a:r>
              <a:rPr lang="ru-RU" dirty="0" err="1" smtClean="0">
                <a:solidFill>
                  <a:srgbClr val="182947"/>
                </a:solidFill>
                <a:latin typeface="Proxima Nova Lt" panose="02000506030000020004" pitchFamily="2" charset="0"/>
              </a:rPr>
              <a:t>пунктів</a:t>
            </a:r>
            <a:endParaRPr lang="ru-RU" dirty="0" smtClean="0">
              <a:solidFill>
                <a:srgbClr val="182947"/>
              </a:solidFill>
              <a:latin typeface="Proxima Nova Lt" panose="02000506030000020004" pitchFamily="2" charset="0"/>
            </a:endParaRPr>
          </a:p>
        </p:txBody>
      </p:sp>
      <p:pic>
        <p:nvPicPr>
          <p:cNvPr id="8" name="Рисунок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0272" y="1833434"/>
            <a:ext cx="578684" cy="634350"/>
          </a:xfrm>
          <a:prstGeom prst="rect">
            <a:avLst/>
          </a:prstGeom>
        </p:spPr>
      </p:pic>
      <p:sp>
        <p:nvSpPr>
          <p:cNvPr id="16" name="TextBox 15"/>
          <p:cNvSpPr txBox="1"/>
          <p:nvPr/>
        </p:nvSpPr>
        <p:spPr>
          <a:xfrm>
            <a:off x="11053527" y="2769006"/>
            <a:ext cx="389850"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8</a:t>
            </a:r>
          </a:p>
        </p:txBody>
      </p:sp>
      <p:sp>
        <p:nvSpPr>
          <p:cNvPr id="17" name="TextBox 16"/>
          <p:cNvSpPr txBox="1"/>
          <p:nvPr/>
        </p:nvSpPr>
        <p:spPr>
          <a:xfrm>
            <a:off x="11053527" y="4439157"/>
            <a:ext cx="389850"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0</a:t>
            </a:r>
          </a:p>
        </p:txBody>
      </p:sp>
    </p:spTree>
    <p:extLst>
      <p:ext uri="{BB962C8B-B14F-4D97-AF65-F5344CB8AC3E}">
        <p14:creationId xmlns:p14="http://schemas.microsoft.com/office/powerpoint/2010/main" val="344611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09" y="0"/>
            <a:ext cx="12258677" cy="6857960"/>
          </a:xfrm>
          <a:prstGeom prst="rect">
            <a:avLst/>
          </a:prstGeom>
        </p:spPr>
      </p:pic>
      <p:sp>
        <p:nvSpPr>
          <p:cNvPr id="18" name="TextBox 17"/>
          <p:cNvSpPr txBox="1"/>
          <p:nvPr/>
        </p:nvSpPr>
        <p:spPr>
          <a:xfrm>
            <a:off x="260272" y="579421"/>
            <a:ext cx="4839786"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ПРОФІЛАКТИЧНА РОБОТА</a:t>
            </a:r>
            <a:endParaRPr lang="uk-UA" sz="2800" dirty="0">
              <a:solidFill>
                <a:schemeClr val="bg1"/>
              </a:solidFill>
              <a:latin typeface="Proxima Nova Rg" panose="02000506030000020004" pitchFamily="2" charset="0"/>
            </a:endParaRPr>
          </a:p>
        </p:txBody>
      </p:sp>
      <p:sp>
        <p:nvSpPr>
          <p:cNvPr id="5" name="TextBox 4"/>
          <p:cNvSpPr txBox="1"/>
          <p:nvPr/>
        </p:nvSpPr>
        <p:spPr>
          <a:xfrm>
            <a:off x="260272" y="1834599"/>
            <a:ext cx="5070619" cy="523220"/>
          </a:xfrm>
          <a:prstGeom prst="rect">
            <a:avLst/>
          </a:prstGeom>
          <a:noFill/>
        </p:spPr>
        <p:txBody>
          <a:bodyPr wrap="none" rtlCol="0">
            <a:spAutoFit/>
          </a:bodyPr>
          <a:lstStyle/>
          <a:p>
            <a:r>
              <a:rPr lang="uk-UA" sz="2800" dirty="0">
                <a:solidFill>
                  <a:srgbClr val="182947"/>
                </a:solidFill>
                <a:latin typeface="Proxima Nova Lt" panose="02000506030000020004" pitchFamily="2" charset="0"/>
              </a:rPr>
              <a:t>у</a:t>
            </a:r>
            <a:r>
              <a:rPr lang="uk-UA" sz="2800" dirty="0" smtClean="0">
                <a:solidFill>
                  <a:srgbClr val="182947"/>
                </a:solidFill>
                <a:latin typeface="Proxima Nova Lt" panose="02000506030000020004" pitchFamily="2" charset="0"/>
              </a:rPr>
              <a:t> сфері громадської безпеки</a:t>
            </a:r>
            <a:endParaRPr lang="uk-UA" sz="2800" dirty="0">
              <a:solidFill>
                <a:srgbClr val="182947"/>
              </a:solidFill>
              <a:latin typeface="Proxima Nova Lt" panose="02000506030000020004" pitchFamily="2" charset="0"/>
            </a:endParaRPr>
          </a:p>
        </p:txBody>
      </p:sp>
      <p:cxnSp>
        <p:nvCxnSpPr>
          <p:cNvPr id="6" name="Прямая соединительная линия 5"/>
          <p:cNvCxnSpPr/>
          <p:nvPr/>
        </p:nvCxnSpPr>
        <p:spPr>
          <a:xfrm flipV="1">
            <a:off x="260272" y="2357819"/>
            <a:ext cx="6912117" cy="2129"/>
          </a:xfrm>
          <a:prstGeom prst="line">
            <a:avLst/>
          </a:prstGeom>
          <a:ln w="19050"/>
        </p:spPr>
        <p:style>
          <a:lnRef idx="2">
            <a:schemeClr val="accent4"/>
          </a:lnRef>
          <a:fillRef idx="0">
            <a:schemeClr val="accent4"/>
          </a:fillRef>
          <a:effectRef idx="1">
            <a:schemeClr val="accent4"/>
          </a:effectRef>
          <a:fontRef idx="minor">
            <a:schemeClr val="tx1"/>
          </a:fontRef>
        </p:style>
      </p:cxnSp>
      <p:sp>
        <p:nvSpPr>
          <p:cNvPr id="7" name="TextBox 6"/>
          <p:cNvSpPr txBox="1"/>
          <p:nvPr/>
        </p:nvSpPr>
        <p:spPr>
          <a:xfrm>
            <a:off x="255523" y="2606150"/>
            <a:ext cx="6048451" cy="1200329"/>
          </a:xfrm>
          <a:prstGeom prst="rect">
            <a:avLst/>
          </a:prstGeom>
          <a:noFill/>
        </p:spPr>
        <p:txBody>
          <a:bodyPr wrap="none" rtlCol="0">
            <a:spAutoFit/>
          </a:bodyPr>
          <a:lstStyle/>
          <a:p>
            <a:r>
              <a:rPr lang="uk-UA" b="1" dirty="0" smtClean="0">
                <a:solidFill>
                  <a:srgbClr val="182947"/>
                </a:solidFill>
                <a:latin typeface="Proxima Nova Rg" panose="02000506030000020004" pitchFamily="2" charset="0"/>
              </a:rPr>
              <a:t>СТ. 156 КУпАП </a:t>
            </a:r>
          </a:p>
          <a:p>
            <a:r>
              <a:rPr lang="ru-RU" dirty="0" err="1">
                <a:solidFill>
                  <a:srgbClr val="182947"/>
                </a:solidFill>
                <a:latin typeface="Proxima Nova Lt" panose="02000506030000020004" pitchFamily="2" charset="0"/>
              </a:rPr>
              <a:t>Порушення</a:t>
            </a:r>
            <a:r>
              <a:rPr lang="ru-RU" dirty="0">
                <a:solidFill>
                  <a:srgbClr val="182947"/>
                </a:solidFill>
                <a:latin typeface="Proxima Nova Lt" panose="02000506030000020004" pitchFamily="2" charset="0"/>
              </a:rPr>
              <a:t> правил </a:t>
            </a:r>
            <a:r>
              <a:rPr lang="ru-RU" dirty="0" err="1">
                <a:solidFill>
                  <a:srgbClr val="182947"/>
                </a:solidFill>
                <a:latin typeface="Proxima Nova Lt" panose="02000506030000020004" pitchFamily="2" charset="0"/>
              </a:rPr>
              <a:t>торгівлі</a:t>
            </a:r>
            <a:r>
              <a:rPr lang="ru-RU" dirty="0">
                <a:solidFill>
                  <a:srgbClr val="182947"/>
                </a:solidFill>
                <a:latin typeface="Proxima Nova Lt" panose="02000506030000020004" pitchFamily="2" charset="0"/>
              </a:rPr>
              <a:t> пивом, </a:t>
            </a:r>
            <a:r>
              <a:rPr lang="ru-RU" dirty="0" err="1" smtClean="0">
                <a:solidFill>
                  <a:srgbClr val="182947"/>
                </a:solidFill>
                <a:latin typeface="Proxima Nova Lt" panose="02000506030000020004" pitchFamily="2" charset="0"/>
              </a:rPr>
              <a:t>алкогольними</a:t>
            </a:r>
            <a:r>
              <a:rPr lang="ru-RU" dirty="0" smtClean="0">
                <a:solidFill>
                  <a:srgbClr val="182947"/>
                </a:solidFill>
                <a:latin typeface="Proxima Nova Lt" panose="02000506030000020004" pitchFamily="2" charset="0"/>
              </a:rPr>
              <a:t>,</a:t>
            </a:r>
          </a:p>
          <a:p>
            <a:r>
              <a:rPr lang="ru-RU" dirty="0" err="1" smtClean="0">
                <a:solidFill>
                  <a:srgbClr val="182947"/>
                </a:solidFill>
                <a:latin typeface="Proxima Nova Lt" panose="02000506030000020004" pitchFamily="2" charset="0"/>
              </a:rPr>
              <a:t>слабоалкогольними</a:t>
            </a:r>
            <a:r>
              <a:rPr lang="ru-RU" dirty="0" smtClean="0">
                <a:solidFill>
                  <a:srgbClr val="182947"/>
                </a:solidFill>
                <a:latin typeface="Proxima Nova Lt" panose="02000506030000020004" pitchFamily="2" charset="0"/>
              </a:rPr>
              <a:t> </a:t>
            </a:r>
            <a:r>
              <a:rPr lang="ru-RU" dirty="0">
                <a:solidFill>
                  <a:srgbClr val="182947"/>
                </a:solidFill>
                <a:latin typeface="Proxima Nova Lt" panose="02000506030000020004" pitchFamily="2" charset="0"/>
              </a:rPr>
              <a:t>напоями і </a:t>
            </a:r>
            <a:r>
              <a:rPr lang="ru-RU" dirty="0" err="1">
                <a:solidFill>
                  <a:srgbClr val="182947"/>
                </a:solidFill>
                <a:latin typeface="Proxima Nova Lt" panose="02000506030000020004" pitchFamily="2" charset="0"/>
              </a:rPr>
              <a:t>тютюновими</a:t>
            </a:r>
            <a:r>
              <a:rPr lang="ru-RU" dirty="0">
                <a:solidFill>
                  <a:srgbClr val="182947"/>
                </a:solidFill>
                <a:latin typeface="Proxima Nova Lt" panose="02000506030000020004" pitchFamily="2" charset="0"/>
              </a:rPr>
              <a:t> </a:t>
            </a:r>
            <a:r>
              <a:rPr lang="ru-RU" dirty="0" err="1">
                <a:solidFill>
                  <a:srgbClr val="182947"/>
                </a:solidFill>
                <a:latin typeface="Proxima Nova Lt" panose="02000506030000020004" pitchFamily="2" charset="0"/>
              </a:rPr>
              <a:t>виробами</a:t>
            </a:r>
            <a:endParaRPr lang="ru-RU" dirty="0">
              <a:solidFill>
                <a:srgbClr val="182947"/>
              </a:solidFill>
              <a:latin typeface="Proxima Nova Lt" panose="02000506030000020004" pitchFamily="2" charset="0"/>
            </a:endParaRPr>
          </a:p>
          <a:p>
            <a:endParaRPr lang="uk-UA" b="1" dirty="0" smtClean="0">
              <a:solidFill>
                <a:srgbClr val="182947"/>
              </a:solidFill>
              <a:latin typeface="Proxima Nova Rg" panose="02000506030000020004" pitchFamily="2" charset="0"/>
            </a:endParaRPr>
          </a:p>
        </p:txBody>
      </p:sp>
      <p:sp>
        <p:nvSpPr>
          <p:cNvPr id="14" name="TextBox 13"/>
          <p:cNvSpPr txBox="1"/>
          <p:nvPr/>
        </p:nvSpPr>
        <p:spPr>
          <a:xfrm>
            <a:off x="255523" y="4069307"/>
            <a:ext cx="7847020" cy="646331"/>
          </a:xfrm>
          <a:prstGeom prst="rect">
            <a:avLst/>
          </a:prstGeom>
          <a:noFill/>
        </p:spPr>
        <p:txBody>
          <a:bodyPr wrap="none" rtlCol="0">
            <a:spAutoFit/>
          </a:bodyPr>
          <a:lstStyle/>
          <a:p>
            <a:r>
              <a:rPr lang="uk-UA" dirty="0" smtClean="0">
                <a:solidFill>
                  <a:srgbClr val="182947"/>
                </a:solidFill>
                <a:latin typeface="Proxima Nova Rg" panose="02000506030000020004" pitchFamily="2" charset="0"/>
              </a:rPr>
              <a:t>СТ. 176 КУпАП</a:t>
            </a:r>
          </a:p>
          <a:p>
            <a:r>
              <a:rPr lang="ru-RU" dirty="0" err="1">
                <a:solidFill>
                  <a:srgbClr val="182947"/>
                </a:solidFill>
                <a:latin typeface="Proxima Nova Lt" panose="02000506030000020004" pitchFamily="2" charset="0"/>
              </a:rPr>
              <a:t>Виготовлення</a:t>
            </a:r>
            <a:r>
              <a:rPr lang="ru-RU" dirty="0">
                <a:solidFill>
                  <a:srgbClr val="182947"/>
                </a:solidFill>
                <a:latin typeface="Proxima Nova Lt" panose="02000506030000020004" pitchFamily="2" charset="0"/>
              </a:rPr>
              <a:t>, </a:t>
            </a:r>
            <a:r>
              <a:rPr lang="ru-RU" dirty="0" err="1">
                <a:solidFill>
                  <a:srgbClr val="182947"/>
                </a:solidFill>
                <a:latin typeface="Proxima Nova Lt" panose="02000506030000020004" pitchFamily="2" charset="0"/>
              </a:rPr>
              <a:t>зберігання</a:t>
            </a:r>
            <a:r>
              <a:rPr lang="ru-RU" dirty="0">
                <a:solidFill>
                  <a:srgbClr val="182947"/>
                </a:solidFill>
                <a:latin typeface="Proxima Nova Lt" panose="02000506030000020004" pitchFamily="2" charset="0"/>
              </a:rPr>
              <a:t> самогону та </a:t>
            </a:r>
            <a:r>
              <a:rPr lang="ru-RU" dirty="0" err="1">
                <a:solidFill>
                  <a:srgbClr val="182947"/>
                </a:solidFill>
                <a:latin typeface="Proxima Nova Lt" panose="02000506030000020004" pitchFamily="2" charset="0"/>
              </a:rPr>
              <a:t>апаратів</a:t>
            </a:r>
            <a:r>
              <a:rPr lang="ru-RU" dirty="0">
                <a:solidFill>
                  <a:srgbClr val="182947"/>
                </a:solidFill>
                <a:latin typeface="Proxima Nova Lt" panose="02000506030000020004" pitchFamily="2" charset="0"/>
              </a:rPr>
              <a:t> для </a:t>
            </a:r>
            <a:r>
              <a:rPr lang="ru-RU" dirty="0" err="1">
                <a:solidFill>
                  <a:srgbClr val="182947"/>
                </a:solidFill>
                <a:latin typeface="Proxima Nova Lt" panose="02000506030000020004" pitchFamily="2" charset="0"/>
              </a:rPr>
              <a:t>його</a:t>
            </a:r>
            <a:r>
              <a:rPr lang="ru-RU" dirty="0">
                <a:solidFill>
                  <a:srgbClr val="182947"/>
                </a:solidFill>
                <a:latin typeface="Proxima Nova Lt" panose="02000506030000020004" pitchFamily="2" charset="0"/>
              </a:rPr>
              <a:t> </a:t>
            </a:r>
            <a:r>
              <a:rPr lang="ru-RU" dirty="0" err="1">
                <a:solidFill>
                  <a:srgbClr val="182947"/>
                </a:solidFill>
                <a:latin typeface="Proxima Nova Lt" panose="02000506030000020004" pitchFamily="2" charset="0"/>
              </a:rPr>
              <a:t>вироблення</a:t>
            </a:r>
            <a:endParaRPr lang="uk-UA" dirty="0" smtClean="0">
              <a:solidFill>
                <a:srgbClr val="182947"/>
              </a:solidFill>
              <a:latin typeface="Proxima Nova Lt" panose="02000506030000020004" pitchFamily="2" charset="0"/>
            </a:endParaRPr>
          </a:p>
        </p:txBody>
      </p:sp>
      <p:sp>
        <p:nvSpPr>
          <p:cNvPr id="16" name="TextBox 15"/>
          <p:cNvSpPr txBox="1"/>
          <p:nvPr/>
        </p:nvSpPr>
        <p:spPr>
          <a:xfrm>
            <a:off x="11053527" y="2860156"/>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11</a:t>
            </a:r>
            <a:endParaRPr lang="uk-UA" sz="2800" dirty="0">
              <a:solidFill>
                <a:srgbClr val="182947"/>
              </a:solidFill>
              <a:latin typeface="Proxima Nova Rg" panose="02000506030000020004" pitchFamily="2" charset="0"/>
            </a:endParaRPr>
          </a:p>
        </p:txBody>
      </p:sp>
      <p:sp>
        <p:nvSpPr>
          <p:cNvPr id="20" name="TextBox 19"/>
          <p:cNvSpPr txBox="1"/>
          <p:nvPr/>
        </p:nvSpPr>
        <p:spPr>
          <a:xfrm>
            <a:off x="11053526" y="4192418"/>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32</a:t>
            </a:r>
            <a:endParaRPr lang="uk-UA" sz="2800" dirty="0">
              <a:solidFill>
                <a:srgbClr val="182947"/>
              </a:solidFill>
              <a:latin typeface="Proxima Nova Rg" panose="02000506030000020004" pitchFamily="2" charset="0"/>
            </a:endParaRPr>
          </a:p>
        </p:txBody>
      </p:sp>
      <p:sp>
        <p:nvSpPr>
          <p:cNvPr id="21" name="TextBox 20"/>
          <p:cNvSpPr txBox="1"/>
          <p:nvPr/>
        </p:nvSpPr>
        <p:spPr>
          <a:xfrm>
            <a:off x="255523" y="5309988"/>
            <a:ext cx="5246949" cy="923330"/>
          </a:xfrm>
          <a:prstGeom prst="rect">
            <a:avLst/>
          </a:prstGeom>
          <a:noFill/>
        </p:spPr>
        <p:txBody>
          <a:bodyPr wrap="none" rtlCol="0">
            <a:spAutoFit/>
          </a:bodyPr>
          <a:lstStyle/>
          <a:p>
            <a:r>
              <a:rPr lang="uk-UA" b="1" dirty="0" smtClean="0">
                <a:solidFill>
                  <a:srgbClr val="182947"/>
                </a:solidFill>
                <a:latin typeface="Proxima Nova Rg" panose="02000506030000020004" pitchFamily="2" charset="0"/>
              </a:rPr>
              <a:t>СТ. 187 КУпАП</a:t>
            </a:r>
          </a:p>
          <a:p>
            <a:r>
              <a:rPr lang="uk-UA" dirty="0">
                <a:solidFill>
                  <a:srgbClr val="182947"/>
                </a:solidFill>
                <a:latin typeface="Proxima Nova Lt" panose="02000506030000020004" pitchFamily="2" charset="0"/>
              </a:rPr>
              <a:t>Порушення правил адміністративного нагляду</a:t>
            </a:r>
          </a:p>
          <a:p>
            <a:endParaRPr lang="uk-UA" b="1" dirty="0" smtClean="0">
              <a:solidFill>
                <a:srgbClr val="182947"/>
              </a:solidFill>
              <a:latin typeface="Proxima Nova Rg" panose="02000506030000020004" pitchFamily="2" charset="0"/>
            </a:endParaRPr>
          </a:p>
        </p:txBody>
      </p:sp>
      <p:sp>
        <p:nvSpPr>
          <p:cNvPr id="22" name="TextBox 21"/>
          <p:cNvSpPr txBox="1"/>
          <p:nvPr/>
        </p:nvSpPr>
        <p:spPr>
          <a:xfrm>
            <a:off x="11053526" y="5345458"/>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33</a:t>
            </a:r>
            <a:endParaRPr lang="uk-UA" sz="2800" dirty="0">
              <a:solidFill>
                <a:srgbClr val="182947"/>
              </a:solidFill>
              <a:latin typeface="Proxima Nova Rg" panose="02000506030000020004" pitchFamily="2" charset="0"/>
            </a:endParaRPr>
          </a:p>
        </p:txBody>
      </p:sp>
    </p:spTree>
    <p:extLst>
      <p:ext uri="{BB962C8B-B14F-4D97-AF65-F5344CB8AC3E}">
        <p14:creationId xmlns:p14="http://schemas.microsoft.com/office/powerpoint/2010/main" val="1416359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677" y="-1043"/>
            <a:ext cx="12258677" cy="6857960"/>
          </a:xfrm>
          <a:prstGeom prst="rect">
            <a:avLst/>
          </a:prstGeom>
        </p:spPr>
      </p:pic>
      <p:sp>
        <p:nvSpPr>
          <p:cNvPr id="18" name="TextBox 17"/>
          <p:cNvSpPr txBox="1"/>
          <p:nvPr/>
        </p:nvSpPr>
        <p:spPr>
          <a:xfrm>
            <a:off x="260272" y="579421"/>
            <a:ext cx="4839786"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ПРОФІЛАКТИЧНА РОБОТА</a:t>
            </a:r>
            <a:endParaRPr lang="uk-UA" sz="2800" dirty="0">
              <a:solidFill>
                <a:schemeClr val="bg1"/>
              </a:solidFill>
              <a:latin typeface="Proxima Nova Rg" panose="02000506030000020004" pitchFamily="2" charset="0"/>
            </a:endParaRPr>
          </a:p>
        </p:txBody>
      </p:sp>
      <p:sp>
        <p:nvSpPr>
          <p:cNvPr id="5" name="TextBox 4"/>
          <p:cNvSpPr txBox="1"/>
          <p:nvPr/>
        </p:nvSpPr>
        <p:spPr>
          <a:xfrm>
            <a:off x="5064862" y="1945420"/>
            <a:ext cx="5897768" cy="523220"/>
          </a:xfrm>
          <a:prstGeom prst="rect">
            <a:avLst/>
          </a:prstGeom>
          <a:noFill/>
        </p:spPr>
        <p:txBody>
          <a:bodyPr wrap="none" rtlCol="0">
            <a:spAutoFit/>
          </a:bodyPr>
          <a:lstStyle/>
          <a:p>
            <a:r>
              <a:rPr lang="uk-UA" sz="2800" dirty="0">
                <a:solidFill>
                  <a:srgbClr val="182947"/>
                </a:solidFill>
                <a:latin typeface="Proxima Nova Lt" panose="02000506030000020004" pitchFamily="2" charset="0"/>
              </a:rPr>
              <a:t>у</a:t>
            </a:r>
            <a:r>
              <a:rPr lang="uk-UA" sz="2800" dirty="0" smtClean="0">
                <a:solidFill>
                  <a:srgbClr val="182947"/>
                </a:solidFill>
                <a:latin typeface="Proxima Nova Lt" panose="02000506030000020004" pitchFamily="2" charset="0"/>
              </a:rPr>
              <a:t> сфері безпеки дорожнього руху</a:t>
            </a:r>
            <a:endParaRPr lang="uk-UA" sz="2800" dirty="0">
              <a:solidFill>
                <a:srgbClr val="182947"/>
              </a:solidFill>
              <a:latin typeface="Proxima Nova Lt" panose="02000506030000020004" pitchFamily="2" charset="0"/>
            </a:endParaRPr>
          </a:p>
        </p:txBody>
      </p:sp>
      <p:cxnSp>
        <p:nvCxnSpPr>
          <p:cNvPr id="6" name="Прямая соединительная линия 5"/>
          <p:cNvCxnSpPr/>
          <p:nvPr/>
        </p:nvCxnSpPr>
        <p:spPr>
          <a:xfrm>
            <a:off x="5064862" y="2514810"/>
            <a:ext cx="5769694" cy="0"/>
          </a:xfrm>
          <a:prstGeom prst="line">
            <a:avLst/>
          </a:prstGeom>
          <a:ln w="19050"/>
        </p:spPr>
        <p:style>
          <a:lnRef idx="2">
            <a:schemeClr val="accent4"/>
          </a:lnRef>
          <a:fillRef idx="0">
            <a:schemeClr val="accent4"/>
          </a:fillRef>
          <a:effectRef idx="1">
            <a:schemeClr val="accent4"/>
          </a:effectRef>
          <a:fontRef idx="minor">
            <a:schemeClr val="tx1"/>
          </a:fontRef>
        </p:style>
      </p:cxnSp>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637" y="1855302"/>
            <a:ext cx="722816" cy="722816"/>
          </a:xfrm>
          <a:prstGeom prst="rect">
            <a:avLst/>
          </a:prstGeom>
        </p:spPr>
      </p:pic>
      <p:sp>
        <p:nvSpPr>
          <p:cNvPr id="9" name="TextBox 8"/>
          <p:cNvSpPr txBox="1"/>
          <p:nvPr/>
        </p:nvSpPr>
        <p:spPr>
          <a:xfrm>
            <a:off x="260272" y="3049104"/>
            <a:ext cx="5394425" cy="923330"/>
          </a:xfrm>
          <a:prstGeom prst="rect">
            <a:avLst/>
          </a:prstGeom>
          <a:noFill/>
        </p:spPr>
        <p:txBody>
          <a:bodyPr wrap="none" rtlCol="0">
            <a:spAutoFit/>
          </a:bodyPr>
          <a:lstStyle/>
          <a:p>
            <a:r>
              <a:rPr lang="uk-UA" b="1" dirty="0" smtClean="0">
                <a:solidFill>
                  <a:srgbClr val="182947"/>
                </a:solidFill>
                <a:latin typeface="Proxima Nova Rg" panose="02000506030000020004" pitchFamily="2" charset="0"/>
              </a:rPr>
              <a:t>СТ. 130 КУпАП</a:t>
            </a:r>
          </a:p>
          <a:p>
            <a:r>
              <a:rPr lang="uk-UA" dirty="0" smtClean="0">
                <a:solidFill>
                  <a:srgbClr val="182947"/>
                </a:solidFill>
                <a:latin typeface="Proxima Nova Lt" panose="02000506030000020004" pitchFamily="2" charset="0"/>
              </a:rPr>
              <a:t>Керування транспортним засобом</a:t>
            </a:r>
          </a:p>
          <a:p>
            <a:r>
              <a:rPr lang="uk-UA" dirty="0" smtClean="0">
                <a:solidFill>
                  <a:srgbClr val="182947"/>
                </a:solidFill>
                <a:latin typeface="Proxima Nova Lt" panose="02000506030000020004" pitchFamily="2" charset="0"/>
              </a:rPr>
              <a:t>у стані алкогольного чи наркотичного сп’яніння</a:t>
            </a:r>
          </a:p>
        </p:txBody>
      </p:sp>
      <p:sp>
        <p:nvSpPr>
          <p:cNvPr id="10" name="TextBox 9"/>
          <p:cNvSpPr txBox="1"/>
          <p:nvPr/>
        </p:nvSpPr>
        <p:spPr>
          <a:xfrm>
            <a:off x="260272" y="5230009"/>
            <a:ext cx="5668539" cy="369332"/>
          </a:xfrm>
          <a:prstGeom prst="rect">
            <a:avLst/>
          </a:prstGeom>
          <a:noFill/>
        </p:spPr>
        <p:txBody>
          <a:bodyPr wrap="none" rtlCol="0">
            <a:spAutoFit/>
          </a:bodyPr>
          <a:lstStyle/>
          <a:p>
            <a:r>
              <a:rPr lang="ru-RU" dirty="0" smtClean="0">
                <a:solidFill>
                  <a:srgbClr val="182947"/>
                </a:solidFill>
                <a:latin typeface="Proxima Nova Rg" panose="02000506030000020004" pitchFamily="2" charset="0"/>
              </a:rPr>
              <a:t>ІНШІ ПОРУШЕННЯ ПРАВИЛ ДОРОЖНЬОГО РУХУ</a:t>
            </a:r>
          </a:p>
        </p:txBody>
      </p:sp>
      <p:sp>
        <p:nvSpPr>
          <p:cNvPr id="11" name="TextBox 10"/>
          <p:cNvSpPr txBox="1"/>
          <p:nvPr/>
        </p:nvSpPr>
        <p:spPr>
          <a:xfrm>
            <a:off x="10912234" y="3166327"/>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28</a:t>
            </a:r>
            <a:endParaRPr lang="uk-UA" sz="2800" dirty="0">
              <a:solidFill>
                <a:srgbClr val="182947"/>
              </a:solidFill>
              <a:latin typeface="Proxima Nova Rg" panose="02000506030000020004" pitchFamily="2" charset="0"/>
            </a:endParaRPr>
          </a:p>
        </p:txBody>
      </p:sp>
      <p:sp>
        <p:nvSpPr>
          <p:cNvPr id="12" name="TextBox 11"/>
          <p:cNvSpPr txBox="1"/>
          <p:nvPr/>
        </p:nvSpPr>
        <p:spPr>
          <a:xfrm>
            <a:off x="10912234" y="5230009"/>
            <a:ext cx="800219"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217</a:t>
            </a:r>
            <a:endParaRPr lang="uk-UA" sz="2800" dirty="0">
              <a:solidFill>
                <a:srgbClr val="182947"/>
              </a:solidFill>
              <a:latin typeface="Proxima Nova Rg" panose="02000506030000020004" pitchFamily="2" charset="0"/>
            </a:endParaRPr>
          </a:p>
        </p:txBody>
      </p:sp>
    </p:spTree>
    <p:extLst>
      <p:ext uri="{BB962C8B-B14F-4D97-AF65-F5344CB8AC3E}">
        <p14:creationId xmlns:p14="http://schemas.microsoft.com/office/powerpoint/2010/main" val="622796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1"/>
            <a:ext cx="12192074" cy="6857960"/>
          </a:xfrm>
          <a:prstGeom prst="rect">
            <a:avLst/>
          </a:prstGeom>
        </p:spPr>
      </p:pic>
      <p:pic>
        <p:nvPicPr>
          <p:cNvPr id="3" name="Рисунок 2"/>
          <p:cNvPicPr>
            <a:picLocks noChangeAspect="1"/>
          </p:cNvPicPr>
          <p:nvPr/>
        </p:nvPicPr>
        <p:blipFill>
          <a:blip r:embed="rId3"/>
          <a:stretch>
            <a:fillRect/>
          </a:stretch>
        </p:blipFill>
        <p:spPr>
          <a:xfrm>
            <a:off x="251322" y="515284"/>
            <a:ext cx="7907197" cy="749873"/>
          </a:xfrm>
          <a:prstGeom prst="rect">
            <a:avLst/>
          </a:prstGeom>
        </p:spPr>
      </p:pic>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9065"/>
            <a:ext cx="12192073" cy="6857960"/>
          </a:xfrm>
          <a:prstGeom prst="rect">
            <a:avLst/>
          </a:prstGeom>
        </p:spPr>
      </p:pic>
      <p:sp>
        <p:nvSpPr>
          <p:cNvPr id="6" name="Прямоугольник 5"/>
          <p:cNvSpPr/>
          <p:nvPr/>
        </p:nvSpPr>
        <p:spPr>
          <a:xfrm>
            <a:off x="6176786" y="1851134"/>
            <a:ext cx="4751622" cy="523220"/>
          </a:xfrm>
          <a:prstGeom prst="rect">
            <a:avLst/>
          </a:prstGeom>
        </p:spPr>
        <p:txBody>
          <a:bodyPr wrap="none">
            <a:spAutoFit/>
          </a:bodyPr>
          <a:lstStyle/>
          <a:p>
            <a:r>
              <a:rPr lang="uk-UA" sz="2800" dirty="0">
                <a:solidFill>
                  <a:srgbClr val="182947"/>
                </a:solidFill>
                <a:latin typeface="Proxima Nova Lt" panose="02000506030000020004" pitchFamily="2" charset="0"/>
              </a:rPr>
              <a:t>у </a:t>
            </a:r>
            <a:r>
              <a:rPr lang="uk-UA" sz="2800" dirty="0" smtClean="0">
                <a:solidFill>
                  <a:srgbClr val="182947"/>
                </a:solidFill>
                <a:latin typeface="Proxima Nova Lt" panose="02000506030000020004" pitchFamily="2" charset="0"/>
              </a:rPr>
              <a:t>сфері дозвільної системи</a:t>
            </a:r>
            <a:endParaRPr lang="uk-UA" sz="2800" dirty="0">
              <a:solidFill>
                <a:srgbClr val="182947"/>
              </a:solidFill>
              <a:latin typeface="Proxima Nova Lt" panose="02000506030000020004" pitchFamily="2" charset="0"/>
            </a:endParaRPr>
          </a:p>
        </p:txBody>
      </p:sp>
      <p:cxnSp>
        <p:nvCxnSpPr>
          <p:cNvPr id="7" name="Прямая соединительная линия 6"/>
          <p:cNvCxnSpPr/>
          <p:nvPr/>
        </p:nvCxnSpPr>
        <p:spPr>
          <a:xfrm flipV="1">
            <a:off x="6176786" y="2385926"/>
            <a:ext cx="4657385" cy="2128"/>
          </a:xfrm>
          <a:prstGeom prst="line">
            <a:avLst/>
          </a:prstGeom>
          <a:ln w="19050"/>
        </p:spPr>
        <p:style>
          <a:lnRef idx="2">
            <a:schemeClr val="accent4"/>
          </a:lnRef>
          <a:fillRef idx="0">
            <a:schemeClr val="accent4"/>
          </a:fillRef>
          <a:effectRef idx="1">
            <a:schemeClr val="accent4"/>
          </a:effectRef>
          <a:fontRef idx="minor">
            <a:schemeClr val="tx1"/>
          </a:fontRef>
        </p:style>
      </p:cxnSp>
      <p:pic>
        <p:nvPicPr>
          <p:cNvPr id="8" name="Рисунок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8043" y="3945002"/>
            <a:ext cx="1077454" cy="1077454"/>
          </a:xfrm>
          <a:prstGeom prst="rect">
            <a:avLst/>
          </a:prstGeom>
        </p:spPr>
      </p:pic>
      <p:sp>
        <p:nvSpPr>
          <p:cNvPr id="9" name="TextBox 8"/>
          <p:cNvSpPr txBox="1"/>
          <p:nvPr/>
        </p:nvSpPr>
        <p:spPr>
          <a:xfrm>
            <a:off x="638043" y="3276728"/>
            <a:ext cx="4900701" cy="523220"/>
          </a:xfrm>
          <a:prstGeom prst="rect">
            <a:avLst/>
          </a:prstGeom>
          <a:noFill/>
        </p:spPr>
        <p:txBody>
          <a:bodyPr wrap="none" rtlCol="0">
            <a:spAutoFit/>
          </a:bodyPr>
          <a:lstStyle/>
          <a:p>
            <a:r>
              <a:rPr lang="uk-UA" sz="2800" dirty="0" smtClean="0">
                <a:solidFill>
                  <a:srgbClr val="182947"/>
                </a:solidFill>
                <a:latin typeface="Proxima Nova Lt" panose="02000506030000020004" pitchFamily="2" charset="0"/>
              </a:rPr>
              <a:t>Перевірено власників зброї</a:t>
            </a:r>
          </a:p>
        </p:txBody>
      </p:sp>
      <p:sp>
        <p:nvSpPr>
          <p:cNvPr id="13" name="TextBox 12"/>
          <p:cNvSpPr txBox="1"/>
          <p:nvPr/>
        </p:nvSpPr>
        <p:spPr>
          <a:xfrm>
            <a:off x="1938131" y="3975897"/>
            <a:ext cx="1502334" cy="1015663"/>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r>
              <a:rPr lang="uk-UA" sz="6000" dirty="0" smtClean="0">
                <a:solidFill>
                  <a:srgbClr val="FFC000"/>
                </a:solidFill>
                <a:latin typeface="Proxima Nova Rg" panose="02000506030000020004" pitchFamily="2" charset="0"/>
              </a:rPr>
              <a:t>342</a:t>
            </a:r>
            <a:endParaRPr lang="uk-UA" sz="6000" dirty="0">
              <a:solidFill>
                <a:srgbClr val="FFC000"/>
              </a:solidFill>
              <a:latin typeface="Proxima Nova Rg" panose="02000506030000020004" pitchFamily="2" charset="0"/>
            </a:endParaRPr>
          </a:p>
        </p:txBody>
      </p:sp>
      <p:sp>
        <p:nvSpPr>
          <p:cNvPr id="14" name="TextBox 13"/>
          <p:cNvSpPr txBox="1"/>
          <p:nvPr/>
        </p:nvSpPr>
        <p:spPr>
          <a:xfrm>
            <a:off x="10650732" y="3158305"/>
            <a:ext cx="389850" cy="523220"/>
          </a:xfrm>
          <a:prstGeom prst="rect">
            <a:avLst/>
          </a:prstGeom>
          <a:noFill/>
        </p:spPr>
        <p:txBody>
          <a:bodyPr wrap="none" rtlCol="0">
            <a:spAutoFit/>
          </a:bodyPr>
          <a:lstStyle/>
          <a:p>
            <a:r>
              <a:rPr lang="uk-UA" sz="2800" dirty="0">
                <a:solidFill>
                  <a:srgbClr val="182947"/>
                </a:solidFill>
                <a:latin typeface="Proxima Nova Rg" panose="02000506030000020004" pitchFamily="2" charset="0"/>
              </a:rPr>
              <a:t>0</a:t>
            </a:r>
          </a:p>
        </p:txBody>
      </p:sp>
      <p:sp>
        <p:nvSpPr>
          <p:cNvPr id="15" name="TextBox 14"/>
          <p:cNvSpPr txBox="1"/>
          <p:nvPr/>
        </p:nvSpPr>
        <p:spPr>
          <a:xfrm>
            <a:off x="10650732" y="5541724"/>
            <a:ext cx="595035" cy="523220"/>
          </a:xfrm>
          <a:prstGeom prst="rect">
            <a:avLst/>
          </a:prstGeom>
          <a:noFill/>
        </p:spPr>
        <p:txBody>
          <a:bodyPr wrap="none" rtlCol="0">
            <a:spAutoFit/>
          </a:bodyPr>
          <a:lstStyle/>
          <a:p>
            <a:r>
              <a:rPr lang="uk-UA" sz="2800" dirty="0" smtClean="0">
                <a:solidFill>
                  <a:srgbClr val="182947"/>
                </a:solidFill>
                <a:latin typeface="Proxima Nova Rg" panose="02000506030000020004" pitchFamily="2" charset="0"/>
              </a:rPr>
              <a:t>16</a:t>
            </a:r>
            <a:endParaRPr lang="uk-UA" sz="2800" dirty="0">
              <a:solidFill>
                <a:srgbClr val="182947"/>
              </a:solidFill>
              <a:latin typeface="Proxima Nova Rg" panose="02000506030000020004" pitchFamily="2" charset="0"/>
            </a:endParaRPr>
          </a:p>
        </p:txBody>
      </p:sp>
      <p:sp>
        <p:nvSpPr>
          <p:cNvPr id="16" name="TextBox 15"/>
          <p:cNvSpPr txBox="1"/>
          <p:nvPr/>
        </p:nvSpPr>
        <p:spPr>
          <a:xfrm>
            <a:off x="6176786" y="2943687"/>
            <a:ext cx="3571812" cy="1200329"/>
          </a:xfrm>
          <a:prstGeom prst="rect">
            <a:avLst/>
          </a:prstGeom>
          <a:noFill/>
        </p:spPr>
        <p:txBody>
          <a:bodyPr wrap="none" rtlCol="0">
            <a:spAutoFit/>
          </a:bodyPr>
          <a:lstStyle/>
          <a:p>
            <a:r>
              <a:rPr lang="uk-UA" b="1" dirty="0" smtClean="0">
                <a:solidFill>
                  <a:srgbClr val="182947"/>
                </a:solidFill>
                <a:latin typeface="Proxima Nova Rg" panose="02000506030000020004" pitchFamily="2" charset="0"/>
              </a:rPr>
              <a:t>СТ. 191 КУпАП</a:t>
            </a:r>
          </a:p>
          <a:p>
            <a:r>
              <a:rPr lang="uk-UA" dirty="0">
                <a:solidFill>
                  <a:srgbClr val="182947"/>
                </a:solidFill>
                <a:latin typeface="Proxima Nova Lt" panose="02000506030000020004" pitchFamily="2" charset="0"/>
              </a:rPr>
              <a:t>Порушення </a:t>
            </a:r>
            <a:r>
              <a:rPr lang="uk-UA" dirty="0" smtClean="0">
                <a:solidFill>
                  <a:srgbClr val="182947"/>
                </a:solidFill>
                <a:latin typeface="Proxima Nova Lt" panose="02000506030000020004" pitchFamily="2" charset="0"/>
              </a:rPr>
              <a:t>громадянами</a:t>
            </a:r>
          </a:p>
          <a:p>
            <a:r>
              <a:rPr lang="uk-UA" dirty="0" smtClean="0">
                <a:solidFill>
                  <a:srgbClr val="182947"/>
                </a:solidFill>
                <a:latin typeface="Proxima Nova Lt" panose="02000506030000020004" pitchFamily="2" charset="0"/>
              </a:rPr>
              <a:t>правил зберігання,</a:t>
            </a:r>
          </a:p>
          <a:p>
            <a:r>
              <a:rPr lang="uk-UA" dirty="0" smtClean="0">
                <a:solidFill>
                  <a:srgbClr val="182947"/>
                </a:solidFill>
                <a:latin typeface="Proxima Nova Lt" panose="02000506030000020004" pitchFamily="2" charset="0"/>
              </a:rPr>
              <a:t>носіння </a:t>
            </a:r>
            <a:r>
              <a:rPr lang="uk-UA" dirty="0">
                <a:solidFill>
                  <a:srgbClr val="182947"/>
                </a:solidFill>
                <a:latin typeface="Proxima Nova Lt" panose="02000506030000020004" pitchFamily="2" charset="0"/>
              </a:rPr>
              <a:t>або </a:t>
            </a:r>
            <a:r>
              <a:rPr lang="uk-UA" dirty="0" smtClean="0">
                <a:solidFill>
                  <a:srgbClr val="182947"/>
                </a:solidFill>
                <a:latin typeface="Proxima Nova Lt" panose="02000506030000020004" pitchFamily="2" charset="0"/>
              </a:rPr>
              <a:t>перевезення зброї</a:t>
            </a:r>
          </a:p>
        </p:txBody>
      </p:sp>
      <p:sp>
        <p:nvSpPr>
          <p:cNvPr id="17" name="TextBox 16"/>
          <p:cNvSpPr txBox="1"/>
          <p:nvPr/>
        </p:nvSpPr>
        <p:spPr>
          <a:xfrm>
            <a:off x="6176786" y="5203170"/>
            <a:ext cx="3975768" cy="1200329"/>
          </a:xfrm>
          <a:prstGeom prst="rect">
            <a:avLst/>
          </a:prstGeom>
          <a:noFill/>
        </p:spPr>
        <p:txBody>
          <a:bodyPr wrap="none" rtlCol="0">
            <a:spAutoFit/>
          </a:bodyPr>
          <a:lstStyle/>
          <a:p>
            <a:r>
              <a:rPr lang="uk-UA" b="1" dirty="0" smtClean="0">
                <a:solidFill>
                  <a:srgbClr val="182947"/>
                </a:solidFill>
                <a:latin typeface="Proxima Nova Rg" panose="02000506030000020004" pitchFamily="2" charset="0"/>
              </a:rPr>
              <a:t>СТ. 192 КУпАП</a:t>
            </a:r>
          </a:p>
          <a:p>
            <a:r>
              <a:rPr lang="uk-UA" dirty="0">
                <a:solidFill>
                  <a:srgbClr val="182947"/>
                </a:solidFill>
                <a:latin typeface="Proxima Nova Lt" panose="02000506030000020004" pitchFamily="2" charset="0"/>
              </a:rPr>
              <a:t>Порушення </a:t>
            </a:r>
            <a:r>
              <a:rPr lang="uk-UA" dirty="0" smtClean="0">
                <a:solidFill>
                  <a:srgbClr val="182947"/>
                </a:solidFill>
                <a:latin typeface="Proxima Nova Lt" panose="02000506030000020004" pitchFamily="2" charset="0"/>
              </a:rPr>
              <a:t>громадянами</a:t>
            </a:r>
          </a:p>
          <a:p>
            <a:r>
              <a:rPr lang="uk-UA" dirty="0" smtClean="0">
                <a:solidFill>
                  <a:srgbClr val="182947"/>
                </a:solidFill>
                <a:latin typeface="Proxima Nova Lt" panose="02000506030000020004" pitchFamily="2" charset="0"/>
              </a:rPr>
              <a:t>строків </a:t>
            </a:r>
            <a:r>
              <a:rPr lang="uk-UA" dirty="0">
                <a:solidFill>
                  <a:srgbClr val="182947"/>
                </a:solidFill>
                <a:latin typeface="Proxima Nova Lt" panose="02000506030000020004" pitchFamily="2" charset="0"/>
              </a:rPr>
              <a:t>реєстрації (перереєстрації) </a:t>
            </a:r>
            <a:endParaRPr lang="uk-UA" dirty="0" smtClean="0">
              <a:solidFill>
                <a:srgbClr val="182947"/>
              </a:solidFill>
              <a:latin typeface="Proxima Nova Lt" panose="02000506030000020004" pitchFamily="2" charset="0"/>
            </a:endParaRPr>
          </a:p>
          <a:p>
            <a:r>
              <a:rPr lang="uk-UA" dirty="0" smtClean="0">
                <a:solidFill>
                  <a:srgbClr val="182947"/>
                </a:solidFill>
                <a:latin typeface="Proxima Nova Lt" panose="02000506030000020004" pitchFamily="2" charset="0"/>
              </a:rPr>
              <a:t>зброї </a:t>
            </a:r>
            <a:r>
              <a:rPr lang="uk-UA" dirty="0">
                <a:solidFill>
                  <a:srgbClr val="182947"/>
                </a:solidFill>
                <a:latin typeface="Proxima Nova Lt" panose="02000506030000020004" pitchFamily="2" charset="0"/>
              </a:rPr>
              <a:t>і правил взяття її на облік</a:t>
            </a:r>
            <a:endParaRPr lang="uk-UA" dirty="0" smtClean="0">
              <a:solidFill>
                <a:srgbClr val="182947"/>
              </a:solidFill>
              <a:latin typeface="Proxima Nova Lt" panose="02000506030000020004" pitchFamily="2" charset="0"/>
            </a:endParaRPr>
          </a:p>
        </p:txBody>
      </p:sp>
      <p:sp>
        <p:nvSpPr>
          <p:cNvPr id="19" name="TextBox 18"/>
          <p:cNvSpPr txBox="1"/>
          <p:nvPr/>
        </p:nvSpPr>
        <p:spPr>
          <a:xfrm>
            <a:off x="260272" y="579421"/>
            <a:ext cx="4839786" cy="523220"/>
          </a:xfrm>
          <a:prstGeom prst="rect">
            <a:avLst/>
          </a:prstGeom>
          <a:noFill/>
        </p:spPr>
        <p:txBody>
          <a:bodyPr wrap="none" rtlCol="0">
            <a:spAutoFit/>
          </a:bodyPr>
          <a:lstStyle/>
          <a:p>
            <a:r>
              <a:rPr lang="uk-UA" sz="2800" dirty="0" smtClean="0">
                <a:solidFill>
                  <a:schemeClr val="bg1"/>
                </a:solidFill>
                <a:latin typeface="Proxima Nova Rg" panose="02000506030000020004" pitchFamily="2" charset="0"/>
              </a:rPr>
              <a:t>ПРОФІЛАКТИЧНА РОБОТА</a:t>
            </a:r>
            <a:endParaRPr lang="uk-UA" sz="2800" dirty="0">
              <a:solidFill>
                <a:schemeClr val="bg1"/>
              </a:solidFill>
              <a:latin typeface="Proxima Nova Rg" panose="02000506030000020004" pitchFamily="2" charset="0"/>
            </a:endParaRPr>
          </a:p>
        </p:txBody>
      </p:sp>
    </p:spTree>
    <p:extLst>
      <p:ext uri="{BB962C8B-B14F-4D97-AF65-F5344CB8AC3E}">
        <p14:creationId xmlns:p14="http://schemas.microsoft.com/office/powerpoint/2010/main" val="2968704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1696</TotalTime>
  <Words>634</Words>
  <Application>Microsoft Office PowerPoint</Application>
  <PresentationFormat>Широкоэкранный</PresentationFormat>
  <Paragraphs>173</Paragraphs>
  <Slides>14</Slides>
  <Notes>7</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맑은 고딕</vt:lpstr>
      <vt:lpstr>Arial</vt:lpstr>
      <vt:lpstr>Calibri</vt:lpstr>
      <vt:lpstr>Calibri Light</vt:lpstr>
      <vt:lpstr>Proxima Nova Lt</vt:lpstr>
      <vt:lpstr>Proxima Nova Rg</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TCPO</dc:creator>
  <cp:lastModifiedBy>Пользователь</cp:lastModifiedBy>
  <cp:revision>104</cp:revision>
  <dcterms:created xsi:type="dcterms:W3CDTF">2020-12-03T09:33:15Z</dcterms:created>
  <dcterms:modified xsi:type="dcterms:W3CDTF">2024-07-10T08:06:16Z</dcterms:modified>
</cp:coreProperties>
</file>