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7" r:id="rId3"/>
    <p:sldId id="296" r:id="rId4"/>
    <p:sldId id="294" r:id="rId5"/>
    <p:sldId id="286" r:id="rId6"/>
    <p:sldId id="270" r:id="rId7"/>
    <p:sldId id="295" r:id="rId8"/>
    <p:sldId id="292" r:id="rId9"/>
  </p:sldIdLst>
  <p:sldSz cx="18288000" cy="10287000"/>
  <p:notesSz cx="18288000" cy="10287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7F0E"/>
    <a:srgbClr val="563806"/>
    <a:srgbClr val="C1C48A"/>
    <a:srgbClr val="DEA822"/>
    <a:srgbClr val="3B360D"/>
    <a:srgbClr val="D4B1AC"/>
    <a:srgbClr val="87610B"/>
    <a:srgbClr val="F48166"/>
    <a:srgbClr val="CA6B0C"/>
    <a:srgbClr val="B154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>
      <p:cViewPr varScale="1">
        <p:scale>
          <a:sx n="68" d="100"/>
          <a:sy n="68" d="100"/>
        </p:scale>
        <p:origin x="72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'[Розрахунок потреба на 2024 рік 3242.xlsx]Аркуш1'!$C$8</c:f>
              <c:strCache>
                <c:ptCount val="1"/>
                <c:pt idx="0">
                  <c:v>фінансування (тис. грн)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9.07258064516129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D97-4792-9068-9A09F905C061}"/>
                </c:ext>
              </c:extLst>
            </c:dLbl>
            <c:dLbl>
              <c:idx val="1"/>
              <c:layout>
                <c:manualLayout>
                  <c:x val="4.1871663351826655E-3"/>
                  <c:y val="-7.05645161290322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D97-4792-9068-9A09F905C061}"/>
                </c:ext>
              </c:extLst>
            </c:dLbl>
            <c:dLbl>
              <c:idx val="2"/>
              <c:layout>
                <c:manualLayout>
                  <c:x val="6.2807495027739973E-3"/>
                  <c:y val="-7.3617020150707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A77-4BB2-99EF-834BBCF8EBD7}"/>
                </c:ext>
              </c:extLst>
            </c:dLbl>
            <c:dLbl>
              <c:idx val="3"/>
              <c:layout>
                <c:manualLayout>
                  <c:x val="0"/>
                  <c:y val="-8.36053255439844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A77-4BB2-99EF-834BBCF8EB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'[Розрахунок потреба на 2024 рік 3242.xlsx]Аркуш1'!$B$9:$B$13</c:f>
              <c:strCache>
                <c:ptCount val="5"/>
                <c:pt idx="0">
                  <c:v>Лікування зубів </c:v>
                </c:pt>
                <c:pt idx="1">
                  <c:v>Зубопротезування </c:v>
                </c:pt>
                <c:pt idx="2">
                  <c:v>Зникли безвісти (перебувають в полоні)</c:v>
                </c:pt>
                <c:pt idx="3">
                  <c:v>Щомісячна дітям </c:v>
                </c:pt>
                <c:pt idx="4">
                  <c:v>Всього</c:v>
                </c:pt>
              </c:strCache>
            </c:strRef>
          </c:cat>
          <c:val>
            <c:numRef>
              <c:f>'[Розрахунок потреба на 2024 рік 3242.xlsx]Аркуш1'!$C$9:$C$13</c:f>
              <c:numCache>
                <c:formatCode>#,##0.00</c:formatCode>
                <c:ptCount val="5"/>
                <c:pt idx="0">
                  <c:v>340</c:v>
                </c:pt>
                <c:pt idx="1">
                  <c:v>300</c:v>
                </c:pt>
                <c:pt idx="2">
                  <c:v>113.9</c:v>
                </c:pt>
                <c:pt idx="3">
                  <c:v>185.5</c:v>
                </c:pt>
                <c:pt idx="4">
                  <c:v>939.4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7E-4B4A-8DBA-EE3E257A35CA}"/>
            </c:ext>
          </c:extLst>
        </c:ser>
        <c:ser>
          <c:idx val="1"/>
          <c:order val="1"/>
          <c:tx>
            <c:strRef>
              <c:f>'[Розрахунок потреба на 2024 рік 3242.xlsx]Аркуш1'!$D$8</c:f>
              <c:strCache>
                <c:ptCount val="1"/>
                <c:pt idx="0">
                  <c:v>використано (тис. грн)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4.1871663351826655E-3"/>
                  <c:y val="-3.36021505376344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D97-4792-9068-9A09F905C061}"/>
                </c:ext>
              </c:extLst>
            </c:dLbl>
            <c:dLbl>
              <c:idx val="2"/>
              <c:layout>
                <c:manualLayout>
                  <c:x val="4.187166335182665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D97-4792-9068-9A09F905C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'[Розрахунок потреба на 2024 рік 3242.xlsx]Аркуш1'!$B$9:$B$13</c:f>
              <c:strCache>
                <c:ptCount val="5"/>
                <c:pt idx="0">
                  <c:v>Лікування зубів </c:v>
                </c:pt>
                <c:pt idx="1">
                  <c:v>Зубопротезування </c:v>
                </c:pt>
                <c:pt idx="2">
                  <c:v>Зникли безвісти (перебувають в полоні)</c:v>
                </c:pt>
                <c:pt idx="3">
                  <c:v>Щомісячна дітям </c:v>
                </c:pt>
                <c:pt idx="4">
                  <c:v>Всього</c:v>
                </c:pt>
              </c:strCache>
            </c:strRef>
          </c:cat>
          <c:val>
            <c:numRef>
              <c:f>'[Розрахунок потреба на 2024 рік 3242.xlsx]Аркуш1'!$D$9:$D$13</c:f>
              <c:numCache>
                <c:formatCode>#,##0.00</c:formatCode>
                <c:ptCount val="5"/>
                <c:pt idx="0">
                  <c:v>52.5</c:v>
                </c:pt>
                <c:pt idx="1">
                  <c:v>85.7</c:v>
                </c:pt>
                <c:pt idx="2">
                  <c:v>63</c:v>
                </c:pt>
                <c:pt idx="3">
                  <c:v>155</c:v>
                </c:pt>
                <c:pt idx="4">
                  <c:v>356.2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7E-4B4A-8DBA-EE3E257A35CA}"/>
            </c:ext>
          </c:extLst>
        </c:ser>
        <c:ser>
          <c:idx val="2"/>
          <c:order val="2"/>
          <c:tx>
            <c:strRef>
              <c:f>'[Розрахунок потреба на 2024 рік 3242.xlsx]Аркуш1'!$E$8</c:f>
              <c:strCache>
                <c:ptCount val="1"/>
                <c:pt idx="0">
                  <c:v>залишок (тис.грн)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935831675913327E-3"/>
                  <c:y val="-0.110887096774193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D97-4792-9068-9A09F905C061}"/>
                </c:ext>
              </c:extLst>
            </c:dLbl>
            <c:dLbl>
              <c:idx val="1"/>
              <c:layout>
                <c:manualLayout>
                  <c:x val="-4.1871663351827418E-3"/>
                  <c:y val="-6.72043010752688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D97-4792-9068-9A09F905C061}"/>
                </c:ext>
              </c:extLst>
            </c:dLbl>
            <c:dLbl>
              <c:idx val="2"/>
              <c:layout>
                <c:manualLayout>
                  <c:x val="-2.093583167591256E-3"/>
                  <c:y val="-8.65656733810554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A77-4BB2-99EF-834BBCF8EBD7}"/>
                </c:ext>
              </c:extLst>
            </c:dLbl>
            <c:dLbl>
              <c:idx val="3"/>
              <c:layout>
                <c:manualLayout>
                  <c:x val="1.0467915837956664E-2"/>
                  <c:y val="-6.72043010752688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D97-4792-9068-9A09F905C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'[Розрахунок потреба на 2024 рік 3242.xlsx]Аркуш1'!$B$9:$B$13</c:f>
              <c:strCache>
                <c:ptCount val="5"/>
                <c:pt idx="0">
                  <c:v>Лікування зубів </c:v>
                </c:pt>
                <c:pt idx="1">
                  <c:v>Зубопротезування </c:v>
                </c:pt>
                <c:pt idx="2">
                  <c:v>Зникли безвісти (перебувають в полоні)</c:v>
                </c:pt>
                <c:pt idx="3">
                  <c:v>Щомісячна дітям </c:v>
                </c:pt>
                <c:pt idx="4">
                  <c:v>Всього</c:v>
                </c:pt>
              </c:strCache>
            </c:strRef>
          </c:cat>
          <c:val>
            <c:numRef>
              <c:f>'[Розрахунок потреба на 2024 рік 3242.xlsx]Аркуш1'!$E$9:$E$13</c:f>
              <c:numCache>
                <c:formatCode>#,##0.00</c:formatCode>
                <c:ptCount val="5"/>
                <c:pt idx="0">
                  <c:v>287.5</c:v>
                </c:pt>
                <c:pt idx="1">
                  <c:v>214.3</c:v>
                </c:pt>
                <c:pt idx="2">
                  <c:v>50.900000000000006</c:v>
                </c:pt>
                <c:pt idx="3">
                  <c:v>30.5</c:v>
                </c:pt>
                <c:pt idx="4">
                  <c:v>583.20000000000005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7E-4B4A-8DBA-EE3E257A35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3219968"/>
        <c:axId val="123221504"/>
      </c:barChart>
      <c:catAx>
        <c:axId val="12321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23221504"/>
        <c:crosses val="autoZero"/>
        <c:auto val="1"/>
        <c:lblAlgn val="ctr"/>
        <c:lblOffset val="100"/>
        <c:noMultiLvlLbl val="0"/>
      </c:catAx>
      <c:valAx>
        <c:axId val="123221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232199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Кількість осіб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осіб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2039-4B66-A1EF-22E2462F4B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039-4B66-A1EF-22E2462F4B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039-4B66-A1EF-22E2462F4B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2039-4B66-A1EF-22E2462F4BB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039-4B66-A1EF-22E2462F4BB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039-4B66-A1EF-22E2462F4BB0}"/>
              </c:ext>
            </c:extLst>
          </c:dPt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039-4B66-A1EF-22E2462F4BB0}"/>
                </c:ext>
              </c:extLst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039-4B66-A1EF-22E2462F4BB0}"/>
                </c:ext>
              </c:extLst>
            </c:dLbl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039-4B66-A1EF-22E2462F4BB0}"/>
                </c:ext>
              </c:extLst>
            </c:dLbl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039-4B66-A1EF-22E2462F4BB0}"/>
                </c:ext>
              </c:extLst>
            </c:dLbl>
            <c:dLbl>
              <c:idx val="4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039-4B66-A1EF-22E2462F4BB0}"/>
                </c:ext>
              </c:extLst>
            </c:dLbl>
            <c:dLbl>
              <c:idx val="5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039-4B66-A1EF-22E2462F4BB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надано компенсацію за проведення зубопротезування Захисників і Захисниць України та членів сімей загиблих (померлих) Захисників і Захисниць України</c:v>
                </c:pt>
                <c:pt idx="1">
                  <c:v>надано компенацію за проведення лікування зубів Захисників і Захисниць України та членів сімей загиблих (померлих) Захисників і Захисниць України</c:v>
                </c:pt>
                <c:pt idx="2">
                  <c:v>взято документи на допомогу на оплату житлово-комунальних послуг</c:v>
                </c:pt>
                <c:pt idx="3">
                  <c:v>надано щомісячну грошову допомогу дітям, членам сім’ї загиблих Захисників/Захисниць</c:v>
                </c:pt>
                <c:pt idx="4">
                  <c:v>надано одноразову матеріальну допомогу учасникам АТО, учасникам заходів із забезпечення національної безпеки і оборони України, захисту безпеки населення та інтересів держави</c:v>
                </c:pt>
                <c:pt idx="5">
                  <c:v>надано одноразову грошову допомогу членам сім’ї Захисників та Захисниць України, які зникли безвісти (перебувають в полоні)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10</c:v>
                </c:pt>
                <c:pt idx="1">
                  <c:v>16</c:v>
                </c:pt>
                <c:pt idx="2">
                  <c:v>437</c:v>
                </c:pt>
                <c:pt idx="3">
                  <c:v>45</c:v>
                </c:pt>
                <c:pt idx="4">
                  <c:v>413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9-4B66-A1EF-22E2462F4BB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01289930222139"/>
          <c:y val="0.16306286909448819"/>
          <c:w val="0.34982043403111196"/>
          <c:h val="0.7595851377952755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47793635170603"/>
          <c:y val="6.832812499999999E-2"/>
          <c:w val="0.47554420931758529"/>
          <c:h val="0.71331631397637796"/>
        </c:manualLayout>
      </c:layout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706-487C-B1E4-A95B48A89D4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706-487C-B1E4-A95B48A89D4B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06-487C-B1E4-A95B48A89D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8963-441D-8591-7FC69B7F68F2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A4CF150-9088-43EA-9E54-D9551AD32EAC}" type="CATEGORYNAME">
                      <a:rPr lang="ru-RU" sz="1600"/>
                      <a:pPr>
                        <a:defRPr/>
                      </a:pPr>
                      <a:t>[ІМ’Я КАТЕГОРІЇ]</a:t>
                    </a:fld>
                    <a:r>
                      <a:rPr lang="ru-RU" baseline="0" dirty="0"/>
                      <a:t>
</a:t>
                    </a:r>
                    <a:fld id="{82DDFC48-DAE5-4CF5-8C6F-B13FF4D36350}" type="PERCENTAGE">
                      <a:rPr lang="ru-RU" sz="3200" baseline="0"/>
                      <a:pPr>
                        <a:defRPr/>
                      </a:pPr>
                      <a:t>[ВІДСОТОК]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02355072463767"/>
                      <c:h val="0.2681953740157480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706-487C-B1E4-A95B48A89D4B}"/>
                </c:ext>
              </c:extLst>
            </c:dLbl>
            <c:dLbl>
              <c:idx val="1"/>
              <c:layout>
                <c:manualLayout>
                  <c:x val="-4.0760512952185135E-3"/>
                  <c:y val="6.59964320866141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3AD3E5-D2DD-42DE-BE88-B5D57E6E9C75}" type="CATEGORYNAME">
                      <a:rPr lang="uk-UA" sz="1600" smtClean="0">
                        <a:solidFill>
                          <a:srgbClr val="FFC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[ІМ’Я КАТЕГОРІЇ]</a:t>
                    </a:fld>
                    <a:r>
                      <a:rPr lang="uk-UA" baseline="0" dirty="0"/>
                      <a:t>
</a:t>
                    </a:r>
                    <a:fld id="{05FD2949-E8BD-40C8-9624-991752AF185E}" type="PERCENTAGE">
                      <a:rPr lang="uk-UA" sz="3200" baseline="0">
                        <a:solidFill>
                          <a:srgbClr val="FFC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[ВІДСОТОК]</a:t>
                    </a:fld>
                    <a:endParaRPr lang="uk-UA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65942028985509"/>
                      <c:h val="0.3711257381889763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5706-487C-B1E4-A95B48A89D4B}"/>
                </c:ext>
              </c:extLst>
            </c:dLbl>
            <c:dLbl>
              <c:idx val="2"/>
              <c:layout>
                <c:manualLayout>
                  <c:x val="-4.9818840579710186E-2"/>
                  <c:y val="8.04687499999999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985592-60A0-4D68-9B3D-55DE4DAD3BB0}" type="CATEGORYNAME">
                      <a:rPr lang="uk-UA" sz="1600" smtClean="0">
                        <a:solidFill>
                          <a:srgbClr val="00B05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[ІМ’Я КАТЕГОРІЇ]</a:t>
                    </a:fld>
                    <a:r>
                      <a:rPr lang="uk-UA" baseline="0" dirty="0"/>
                      <a:t>
</a:t>
                    </a:r>
                    <a:fld id="{9BF0E484-8919-4DD8-819B-625ECD9962E2}" type="PERCENTAGE">
                      <a:rPr lang="uk-UA" sz="36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[ВІДСОТОК]</a:t>
                    </a:fld>
                    <a:endParaRPr lang="uk-UA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10782551637565"/>
                      <c:h val="0.3567968749999999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706-487C-B1E4-A95B48A89D4B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xForSave val="1"/>
                </c:ext>
                <c:ext xmlns:c16="http://schemas.microsoft.com/office/drawing/2014/chart" uri="{C3380CC4-5D6E-409C-BE32-E72D297353CC}">
                  <c16:uniqueId val="{00000006-8963-441D-8591-7FC69B7F68F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Аркуш1!$A$2:$A$5</c:f>
              <c:strCache>
                <c:ptCount val="4"/>
                <c:pt idx="0">
                  <c:v>Надання одноразової матеріальної допомоги учасникам АТО, учасникам заходів із забезпечення національної безпеки і оборони України, захисту безпеки населення та інтересів держави</c:v>
                </c:pt>
                <c:pt idx="1">
                  <c:v>Надання одноразової грошової допомоги членам сімей загиблих (померлих) учасників АТО, учасників заходів із забезпечення національної безпеки і оборони України, захисту безпеки населення та інтересів держави, в тому числі членам сімей загиблих (померлих) в</c:v>
                </c:pt>
                <c:pt idx="2">
                  <c:v>Відшкодування витрат на безоплатне поховання військовослужбовців, які були призвані на військову службу до Збройних сил України, інших військових формувань України і загинули (померли) під час виконання заходів із забезпечення захисту та оборони сувереніт</c:v>
                </c:pt>
                <c:pt idx="3">
                  <c:v> 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 formatCode="#,##0.00">
                  <c:v>2065</c:v>
                </c:pt>
                <c:pt idx="1">
                  <c:v>435.3</c:v>
                </c:pt>
                <c:pt idx="2">
                  <c:v>990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(Аркуш1!$B$2,Аркуш1!$B$3,Аркуш1!$B$4)</c15:f>
                <c15:dlblRangeCache>
                  <c:ptCount val="3"/>
                  <c:pt idx="0">
                    <c:v>2 065,00</c:v>
                  </c:pt>
                  <c:pt idx="1">
                    <c:v>435,3</c:v>
                  </c:pt>
                  <c:pt idx="2">
                    <c:v>990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5706-487C-B1E4-A95B48A89D4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E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694" y="5666701"/>
            <a:ext cx="16230600" cy="38735"/>
          </a:xfrm>
          <a:custGeom>
            <a:avLst/>
            <a:gdLst/>
            <a:ahLst/>
            <a:cxnLst/>
            <a:rect l="l" t="t" r="r" b="b"/>
            <a:pathLst>
              <a:path w="16230600" h="38735">
                <a:moveTo>
                  <a:pt x="0" y="38508"/>
                </a:moveTo>
                <a:lnTo>
                  <a:pt x="16230593" y="0"/>
                </a:lnTo>
              </a:path>
            </a:pathLst>
          </a:custGeom>
          <a:ln w="9524">
            <a:solidFill>
              <a:srgbClr val="2A2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6959" y="530282"/>
            <a:ext cx="1476374" cy="183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07876" y="398392"/>
            <a:ext cx="1443334" cy="17651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4105" y="1932206"/>
            <a:ext cx="17359788" cy="2840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E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3206" y="359403"/>
            <a:ext cx="15761586" cy="1225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53000" y="6057900"/>
            <a:ext cx="8534400" cy="3707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uk-UA" sz="4800" spc="250" dirty="0" smtClean="0">
                <a:solidFill>
                  <a:srgbClr val="2A2B2F"/>
                </a:solidFill>
                <a:latin typeface="Times New Roman" pitchFamily="18" charset="0"/>
                <a:cs typeface="Times New Roman" pitchFamily="18" charset="0"/>
              </a:rPr>
              <a:t>Про забезпечення ветеранської політики в органах соціального захисту Вараської міської територіальної громади</a:t>
            </a:r>
            <a:endParaRPr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495300"/>
            <a:ext cx="1546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spc="250" dirty="0">
                <a:solidFill>
                  <a:srgbClr val="2A2B2F"/>
                </a:solidFill>
                <a:latin typeface="Times New Roman" pitchFamily="18" charset="0"/>
                <a:cs typeface="Times New Roman" pitchFamily="18" charset="0"/>
              </a:rPr>
              <a:t>Департамент </a:t>
            </a:r>
          </a:p>
          <a:p>
            <a:pPr algn="ctr"/>
            <a:r>
              <a:rPr lang="uk-UA" sz="4000" spc="250" dirty="0">
                <a:solidFill>
                  <a:srgbClr val="2A2B2F"/>
                </a:solidFill>
                <a:latin typeface="Times New Roman" pitchFamily="18" charset="0"/>
                <a:cs typeface="Times New Roman" pitchFamily="18" charset="0"/>
              </a:rPr>
              <a:t>соціального захисту та гідності </a:t>
            </a:r>
          </a:p>
          <a:p>
            <a:pPr algn="ctr"/>
            <a:r>
              <a:rPr lang="uk-UA" sz="4000" spc="250" dirty="0">
                <a:solidFill>
                  <a:srgbClr val="2A2B2F"/>
                </a:solidFill>
                <a:latin typeface="Times New Roman" pitchFamily="18" charset="0"/>
                <a:cs typeface="Times New Roman" pitchFamily="18" charset="0"/>
              </a:rPr>
              <a:t>виконавчого комітету </a:t>
            </a:r>
            <a:r>
              <a:rPr lang="uk-UA" sz="4000" spc="250" dirty="0" err="1">
                <a:solidFill>
                  <a:srgbClr val="2A2B2F"/>
                </a:solidFill>
                <a:latin typeface="Times New Roman" pitchFamily="18" charset="0"/>
                <a:cs typeface="Times New Roman" pitchFamily="18" charset="0"/>
              </a:rPr>
              <a:t>Вараської</a:t>
            </a:r>
            <a:r>
              <a:rPr lang="uk-UA" sz="4000" spc="250" dirty="0">
                <a:solidFill>
                  <a:srgbClr val="2A2B2F"/>
                </a:solidFill>
                <a:latin typeface="Times New Roman" pitchFamily="18" charset="0"/>
                <a:cs typeface="Times New Roman" pitchFamily="18" charset="0"/>
              </a:rPr>
              <a:t> міської ради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66700"/>
            <a:ext cx="1592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 ЗАХОДІВ КОМПЛЕКСНОЇ ПРОГРАМИ СОЦІАЛЬНОЇ ПІДТРИМКИ ЗАХИСНИКІВ І ЗАХИСНИЦЬ УКРАЇНИ ТА ЧЛЕНІВ ЇХ СІМЕЙ</a:t>
            </a:r>
            <a:endParaRPr lang="uk-UA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іаграма 1">
            <a:extLst>
              <a:ext uri="{FF2B5EF4-FFF2-40B4-BE49-F238E27FC236}">
                <a16:creationId xmlns:a16="http://schemas.microsoft.com/office/drawing/2014/main" id="{10AF426F-61B7-F553-3B7E-512BFD771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600841"/>
              </p:ext>
            </p:extLst>
          </p:nvPr>
        </p:nvGraphicFramePr>
        <p:xfrm>
          <a:off x="-152400" y="1562100"/>
          <a:ext cx="17983200" cy="777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49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206" y="359403"/>
            <a:ext cx="15761586" cy="523220"/>
          </a:xfrm>
        </p:spPr>
        <p:txBody>
          <a:bodyPr/>
          <a:lstStyle/>
          <a:p>
            <a:pPr algn="ctr"/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через «</a:t>
            </a:r>
            <a:r>
              <a:rPr lang="ru-RU" dirty="0" err="1"/>
              <a:t>Адмінсервіс</a:t>
            </a:r>
            <a:r>
              <a:rPr lang="ru-RU" dirty="0"/>
              <a:t> «Ветеран»: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838200" y="1104900"/>
            <a:ext cx="9525000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встановлення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факту одержання ушкоджень здоров’я від вибухових речовин, боєприпасів і військового озброєння на території проведення антитерористичної операції, здійснення заходів із забезпечення національної безпеки і оборони, відсічі і стримування збройної агресії російської федерації у Донецькій та Луганській областях та заходів, необхідних для забезпечення оборони України, захисту безпеки населення та інтересів держави у зв’язку з військовою агресією російської федерації проти України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призначення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одноразової грошової допомоги в разі загибелі (смерті) або інвалідності деяких категорій осіб відповідно до Закону України “Про статус ветеранів війни, гарантії їх соціального захисту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”;</a:t>
            </a:r>
          </a:p>
          <a:p>
            <a:pPr algn="just"/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надання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відомостей з Єдиного державного реєстру ветеранів війни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встановлення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статусу члена сім'ї загиблого (померлого) ветерана війни та члена сім'ї загиблого (померлого) Захисника та Захисниці України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встановлення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статусу особи з інвалідністю внаслідок війни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позбавлення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статусу особи з інвалідністю внаслідок війни, члена сім'ї загиблого (померлого) Захисника чи Захисниці України за заявою такої особи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видачі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нового посвідчення особи з інвалідністю внаслідок війни учасника війни, члена сім'ї загиблого (померлого) ветерана війни, члена сім'ї загиблого (померлого) Захисника чи Захисниці України, постраждалого учасника Революції Гідності замість непридатного/втраченого та у разі зміни персональних даних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надання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послуги із соціальної та професійної адаптації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забезпечення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санаторно-курортним лікуванням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   надання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пільг на оплату житлово-комунальних послуг.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082" y="2400300"/>
            <a:ext cx="709352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206" y="359403"/>
            <a:ext cx="15761586" cy="523220"/>
          </a:xfrm>
        </p:spPr>
        <p:txBody>
          <a:bodyPr/>
          <a:lstStyle/>
          <a:p>
            <a:pPr algn="ctr"/>
            <a:r>
              <a:rPr lang="uk-UA" dirty="0"/>
              <a:t>Протягом 2023 року:</a:t>
            </a:r>
          </a:p>
        </p:txBody>
      </p:sp>
      <p:graphicFrame>
        <p:nvGraphicFramePr>
          <p:cNvPr id="5" name="Діаграма 4"/>
          <p:cNvGraphicFramePr/>
          <p:nvPr>
            <p:extLst>
              <p:ext uri="{D42A27DB-BD31-4B8C-83A1-F6EECF244321}">
                <p14:modId xmlns:p14="http://schemas.microsoft.com/office/powerpoint/2010/main" val="406684204"/>
              </p:ext>
            </p:extLst>
          </p:nvPr>
        </p:nvGraphicFramePr>
        <p:xfrm>
          <a:off x="3048000" y="1079500"/>
          <a:ext cx="124968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04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66700"/>
            <a:ext cx="1794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ВИКОНАННЯ  ЗАХОДІВ ПРОГРАМИ СОЦІАЛЬНОЇ ДОПОМОГИ ТА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ПІДТРИМКИ МЕШКАНЦІВ ВАРАСЬКОЇ МТГ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8877300"/>
            <a:ext cx="1752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іаграма 6"/>
          <p:cNvGraphicFramePr/>
          <p:nvPr>
            <p:extLst>
              <p:ext uri="{D42A27DB-BD31-4B8C-83A1-F6EECF244321}">
                <p14:modId xmlns:p14="http://schemas.microsoft.com/office/powerpoint/2010/main" val="1808053439"/>
              </p:ext>
            </p:extLst>
          </p:nvPr>
        </p:nvGraphicFramePr>
        <p:xfrm>
          <a:off x="2971800" y="2019300"/>
          <a:ext cx="140208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кутник 7"/>
          <p:cNvSpPr/>
          <p:nvPr/>
        </p:nvSpPr>
        <p:spPr>
          <a:xfrm>
            <a:off x="10363200" y="5210330"/>
            <a:ext cx="2327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/>
              <a:t>2 </a:t>
            </a:r>
            <a:r>
              <a:rPr lang="uk-UA" sz="3200" b="1" dirty="0" smtClean="0"/>
              <a:t>065,00</a:t>
            </a:r>
            <a:r>
              <a:rPr lang="uk-UA" sz="1400" b="1" dirty="0" smtClean="0"/>
              <a:t>тис.грн</a:t>
            </a:r>
            <a:endParaRPr lang="uk-UA" sz="1400" b="1" dirty="0"/>
          </a:p>
        </p:txBody>
      </p:sp>
      <p:sp>
        <p:nvSpPr>
          <p:cNvPr id="9" name="Прямокутник 8"/>
          <p:cNvSpPr/>
          <p:nvPr/>
        </p:nvSpPr>
        <p:spPr>
          <a:xfrm>
            <a:off x="7587265" y="6286500"/>
            <a:ext cx="1741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990,00 </a:t>
            </a:r>
            <a:r>
              <a:rPr lang="uk-UA" sz="1600" b="1" dirty="0" err="1" smtClean="0"/>
              <a:t>тис.грн</a:t>
            </a:r>
            <a:endParaRPr lang="uk-UA" sz="1600" b="1" dirty="0"/>
          </a:p>
        </p:txBody>
      </p:sp>
      <p:sp>
        <p:nvSpPr>
          <p:cNvPr id="10" name="Прямокутник 9"/>
          <p:cNvSpPr/>
          <p:nvPr/>
        </p:nvSpPr>
        <p:spPr>
          <a:xfrm>
            <a:off x="8031025" y="4195280"/>
            <a:ext cx="195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435,30 </a:t>
            </a:r>
            <a:r>
              <a:rPr lang="uk-UA" sz="1400" b="1" dirty="0" err="1" smtClean="0"/>
              <a:t>тис.грн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30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s.png"/>
          <p:cNvPicPr>
            <a:picLocks noChangeAspect="1"/>
          </p:cNvPicPr>
          <p:nvPr/>
        </p:nvPicPr>
        <p:blipFill>
          <a:blip r:embed="rId3" cstate="print">
            <a:lum bright="42000" contrast="-66000"/>
          </a:blip>
          <a:stretch>
            <a:fillRect/>
          </a:stretch>
        </p:blipFill>
        <p:spPr>
          <a:xfrm>
            <a:off x="0" y="0"/>
            <a:ext cx="7620000" cy="133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10400" y="266700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РЕАБІЛІТАЦІЯ</a:t>
            </a:r>
            <a:endParaRPr lang="uk-UA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1333500"/>
            <a:ext cx="1584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Протягом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 2023 року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допоміжними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засобами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реабілітації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безкоштовно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було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забезпечено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 5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військовослужбовців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uk-UA" sz="2800" dirty="0">
              <a:solidFill>
                <a:schemeClr val="bg2">
                  <a:lumMod val="1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4610100"/>
            <a:ext cx="88481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Видано18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індивідуальних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засобів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реабілітації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, а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саме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палиці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 – 4,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милиці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– 2,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крісло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колісне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 – 1,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ортопедичне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взуття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 - 4 пари. </a:t>
            </a:r>
          </a:p>
          <a:p>
            <a:pPr algn="just"/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47700" y="2409418"/>
            <a:ext cx="16840200" cy="762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images.png"/>
          <p:cNvPicPr>
            <a:picLocks noChangeAspect="1"/>
          </p:cNvPicPr>
          <p:nvPr/>
        </p:nvPicPr>
        <p:blipFill>
          <a:blip r:embed="rId3" cstate="print">
            <a:lum bright="42000" contrast="-66000"/>
          </a:blip>
          <a:stretch>
            <a:fillRect/>
          </a:stretch>
        </p:blipFill>
        <p:spPr>
          <a:xfrm>
            <a:off x="10668000" y="0"/>
            <a:ext cx="7620000" cy="133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865" y="3162359"/>
            <a:ext cx="6985000" cy="5573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06" y="419100"/>
            <a:ext cx="7042594" cy="1676400"/>
          </a:xfrm>
        </p:spPr>
        <p:txBody>
          <a:bodyPr/>
          <a:lstStyle/>
          <a:p>
            <a:pPr algn="ctr"/>
            <a:r>
              <a:rPr lang="ru-RU"/>
              <a:t>Консультативний центр підтримки військовослужбовців та членів їх сімей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304800" y="5295900"/>
            <a:ext cx="7010400" cy="3754874"/>
          </a:xfrm>
        </p:spPr>
        <p:txBody>
          <a:bodyPr/>
          <a:lstStyle/>
          <a:p>
            <a:pPr algn="ctr"/>
            <a:r>
              <a:rPr lang="uk-UA" b="1" dirty="0">
                <a:latin typeface="+mj-lt"/>
                <a:cs typeface="Times New Roman" panose="02020603050405020304" pitchFamily="18" charset="0"/>
              </a:rPr>
              <a:t>За період роботи </a:t>
            </a:r>
            <a:r>
              <a:rPr lang="uk-UA" b="1" dirty="0" smtClean="0">
                <a:latin typeface="+mj-lt"/>
                <a:cs typeface="Times New Roman" panose="02020603050405020304" pitchFamily="18" charset="0"/>
              </a:rPr>
              <a:t>з </a:t>
            </a:r>
            <a:r>
              <a:rPr lang="uk-UA" b="1" u="sng" dirty="0">
                <a:latin typeface="+mj-lt"/>
                <a:cs typeface="Times New Roman" panose="02020603050405020304" pitchFamily="18" charset="0"/>
              </a:rPr>
              <a:t>10.05.</a:t>
            </a:r>
            <a:r>
              <a:rPr lang="uk-UA" b="1" dirty="0">
                <a:latin typeface="+mj-lt"/>
                <a:cs typeface="Times New Roman" panose="02020603050405020304" pitchFamily="18" charset="0"/>
              </a:rPr>
              <a:t> по </a:t>
            </a:r>
            <a:r>
              <a:rPr lang="uk-UA" b="1" u="sng" dirty="0">
                <a:latin typeface="+mj-lt"/>
                <a:cs typeface="Times New Roman" panose="02020603050405020304" pitchFamily="18" charset="0"/>
              </a:rPr>
              <a:t>29.12.2023</a:t>
            </a:r>
            <a:r>
              <a:rPr lang="uk-UA" b="1" dirty="0">
                <a:latin typeface="+mj-lt"/>
                <a:cs typeface="Times New Roman" panose="02020603050405020304" pitchFamily="18" charset="0"/>
              </a:rPr>
              <a:t> року звернулось </a:t>
            </a:r>
            <a:endParaRPr lang="uk-UA" b="1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20</a:t>
            </a:r>
            <a:r>
              <a:rPr lang="uk-UA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+mj-lt"/>
                <a:cs typeface="Times New Roman" panose="02020603050405020304" pitchFamily="18" charset="0"/>
              </a:rPr>
              <a:t>військовослужбовців та </a:t>
            </a:r>
            <a:r>
              <a:rPr lang="uk-UA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96</a:t>
            </a:r>
            <a:r>
              <a:rPr lang="uk-UA" b="1" dirty="0">
                <a:latin typeface="+mj-lt"/>
                <a:cs typeface="Times New Roman" panose="02020603050405020304" pitchFamily="18" charset="0"/>
              </a:rPr>
              <a:t> членів їх сімей.</a:t>
            </a:r>
          </a:p>
          <a:p>
            <a:pPr algn="ctr"/>
            <a:endParaRPr lang="uk-UA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+mj-lt"/>
                <a:cs typeface="Times New Roman" panose="02020603050405020304" pitchFamily="18" charset="0"/>
              </a:rPr>
              <a:t>З </a:t>
            </a:r>
            <a:r>
              <a:rPr lang="uk-UA" dirty="0">
                <a:latin typeface="+mj-lt"/>
                <a:cs typeface="Times New Roman" panose="02020603050405020304" pitchFamily="18" charset="0"/>
              </a:rPr>
              <a:t>них: </a:t>
            </a:r>
            <a:endParaRPr lang="uk-UA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uk-UA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+mj-lt"/>
                <a:cs typeface="Times New Roman" panose="02020603050405020304" pitchFamily="18" charset="0"/>
              </a:rPr>
              <a:t>15 </a:t>
            </a:r>
            <a:r>
              <a:rPr lang="uk-UA" dirty="0">
                <a:latin typeface="+mj-lt"/>
                <a:cs typeface="Times New Roman" panose="02020603050405020304" pitchFamily="18" charset="0"/>
              </a:rPr>
              <a:t>діючих військовослужбовців, </a:t>
            </a:r>
            <a:endParaRPr lang="uk-UA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+mj-lt"/>
                <a:cs typeface="Times New Roman" panose="02020603050405020304" pitchFamily="18" charset="0"/>
              </a:rPr>
              <a:t>4 </a:t>
            </a:r>
            <a:r>
              <a:rPr lang="uk-UA" dirty="0">
                <a:latin typeface="+mj-lt"/>
                <a:cs typeface="Times New Roman" panose="02020603050405020304" pitchFamily="18" charset="0"/>
              </a:rPr>
              <a:t>- демобілізованих, </a:t>
            </a:r>
            <a:endParaRPr lang="uk-UA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+mj-lt"/>
                <a:cs typeface="Times New Roman" panose="02020603050405020304" pitchFamily="18" charset="0"/>
              </a:rPr>
              <a:t>1 </a:t>
            </a:r>
            <a:r>
              <a:rPr lang="uk-UA" dirty="0">
                <a:latin typeface="+mj-lt"/>
                <a:cs typeface="Times New Roman" panose="02020603050405020304" pitchFamily="18" charset="0"/>
              </a:rPr>
              <a:t>– звільнений з полону; </a:t>
            </a:r>
            <a:r>
              <a:rPr lang="uk-UA" dirty="0" smtClean="0">
                <a:latin typeface="+mj-lt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uk-UA" dirty="0" smtClean="0">
                <a:latin typeface="+mj-lt"/>
                <a:cs typeface="Times New Roman" panose="02020603050405020304" pitchFamily="18" charset="0"/>
              </a:rPr>
              <a:t>2 </a:t>
            </a:r>
            <a:r>
              <a:rPr lang="uk-UA" dirty="0">
                <a:latin typeface="+mj-lt"/>
                <a:cs typeface="Times New Roman" panose="02020603050405020304" pitchFamily="18" charset="0"/>
              </a:rPr>
              <a:t>члена сім’ї зниклих безвісти військовослужбовців, </a:t>
            </a:r>
            <a:endParaRPr lang="uk-UA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+mj-lt"/>
                <a:cs typeface="Times New Roman" panose="02020603050405020304" pitchFamily="18" charset="0"/>
              </a:rPr>
              <a:t>34 </a:t>
            </a:r>
            <a:r>
              <a:rPr lang="uk-UA" dirty="0">
                <a:latin typeface="+mj-lt"/>
                <a:cs typeface="Times New Roman" panose="02020603050405020304" pitchFamily="18" charset="0"/>
              </a:rPr>
              <a:t>члени сім’ї загиблих військовослужбовців</a:t>
            </a:r>
            <a:r>
              <a:rPr lang="uk-UA" dirty="0" smtClean="0">
                <a:latin typeface="+mj-lt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uk-UA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+mj-lt"/>
                <a:cs typeface="Times New Roman" panose="02020603050405020304" pitchFamily="18" charset="0"/>
              </a:rPr>
              <a:t>37 членів сім’ї  діючих військовослужбовців, </a:t>
            </a:r>
            <a:endParaRPr lang="uk-UA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+mj-lt"/>
                <a:cs typeface="Times New Roman" panose="02020603050405020304" pitchFamily="18" charset="0"/>
              </a:rPr>
              <a:t>3 </a:t>
            </a:r>
            <a:r>
              <a:rPr lang="uk-UA" dirty="0">
                <a:latin typeface="+mj-lt"/>
                <a:cs typeface="Times New Roman" panose="02020603050405020304" pitchFamily="18" charset="0"/>
              </a:rPr>
              <a:t>члени сім’ї полонених військовослужбовців.</a:t>
            </a:r>
          </a:p>
          <a:p>
            <a:endParaRPr lang="uk-UA" dirty="0">
              <a:latin typeface="+mj-lt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95500"/>
            <a:ext cx="5370041" cy="2838450"/>
          </a:xfrm>
        </p:spPr>
      </p:pic>
      <p:sp>
        <p:nvSpPr>
          <p:cNvPr id="7" name="Прямокутник 6"/>
          <p:cNvSpPr/>
          <p:nvPr/>
        </p:nvSpPr>
        <p:spPr>
          <a:xfrm>
            <a:off x="8305800" y="443132"/>
            <a:ext cx="9144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4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/>
                <a:ea typeface="+mj-ea"/>
                <a:cs typeface="Lucida Sans Unicode"/>
              </a:rPr>
              <a:t>Відділення</a:t>
            </a:r>
            <a:r>
              <a:rPr lang="ru-RU" sz="3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/>
                <a:ea typeface="+mj-ea"/>
                <a:cs typeface="Lucida Sans Unicode"/>
              </a:rPr>
              <a:t> </a:t>
            </a:r>
            <a:r>
              <a:rPr lang="ru-RU" sz="34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/>
                <a:ea typeface="+mj-ea"/>
                <a:cs typeface="Lucida Sans Unicode"/>
              </a:rPr>
              <a:t>соціально-психологічної</a:t>
            </a:r>
            <a:r>
              <a:rPr lang="ru-RU" sz="3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/>
                <a:ea typeface="+mj-ea"/>
                <a:cs typeface="Lucida Sans Unicode"/>
              </a:rPr>
              <a:t> </a:t>
            </a:r>
            <a:r>
              <a:rPr lang="ru-RU" sz="34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/>
                <a:ea typeface="+mj-ea"/>
                <a:cs typeface="Lucida Sans Unicode"/>
              </a:rPr>
              <a:t>допомоги</a:t>
            </a:r>
            <a:r>
              <a:rPr lang="ru-RU" sz="3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/>
                <a:ea typeface="+mj-ea"/>
                <a:cs typeface="Lucida Sans Unicode"/>
              </a:rPr>
              <a:t> </a:t>
            </a:r>
            <a:r>
              <a:rPr lang="ru-RU" sz="34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/>
                <a:ea typeface="+mj-ea"/>
                <a:cs typeface="Lucida Sans Unicode"/>
              </a:rPr>
              <a:t>сім’ям</a:t>
            </a:r>
            <a:r>
              <a:rPr lang="ru-RU" sz="3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/>
                <a:ea typeface="+mj-ea"/>
                <a:cs typeface="Lucida Sans Unicode"/>
              </a:rPr>
              <a:t> </a:t>
            </a:r>
            <a:r>
              <a:rPr lang="ru-RU" sz="34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/>
                <a:ea typeface="+mj-ea"/>
                <a:cs typeface="Lucida Sans Unicode"/>
              </a:rPr>
              <a:t>Захисників</a:t>
            </a:r>
            <a:r>
              <a:rPr lang="ru-RU" sz="3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/>
                <a:ea typeface="+mj-ea"/>
                <a:cs typeface="Lucida Sans Unicode"/>
              </a:rPr>
              <a:t> та </a:t>
            </a:r>
            <a:r>
              <a:rPr lang="ru-RU" sz="34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/>
                <a:ea typeface="+mj-ea"/>
                <a:cs typeface="Lucida Sans Unicode"/>
              </a:rPr>
              <a:t>Захисниць</a:t>
            </a:r>
            <a:r>
              <a:rPr lang="ru-RU" sz="3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/>
                <a:ea typeface="+mj-ea"/>
                <a:cs typeface="Lucida Sans Unicode"/>
              </a:rPr>
              <a:t> </a:t>
            </a:r>
            <a:r>
              <a:rPr lang="ru-RU" sz="34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/>
                <a:ea typeface="+mj-ea"/>
                <a:cs typeface="Lucida Sans Unicode"/>
              </a:rPr>
              <a:t>України</a:t>
            </a:r>
            <a:endParaRPr lang="ru-RU" sz="3400" kern="0" dirty="0">
              <a:solidFill>
                <a:schemeClr val="tx1">
                  <a:lumMod val="85000"/>
                  <a:lumOff val="15000"/>
                </a:schemeClr>
              </a:solidFill>
              <a:latin typeface="Lucida Sans Unicode"/>
              <a:ea typeface="+mj-ea"/>
              <a:cs typeface="Lucida Sans Unicode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64" y="5875676"/>
            <a:ext cx="6906936" cy="4158442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8153400" y="2105125"/>
            <a:ext cx="4876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 відділенні Захисники, Захисниці та члени їх сімей зможуть на безоплатній основі отримати необхідну допомогу та підтримку, а саме: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+mj-lt"/>
                <a:cs typeface="Times New Roman" panose="02020603050405020304" pitchFamily="18" charset="0"/>
              </a:rPr>
              <a:t>- консультацію психолога;</a:t>
            </a:r>
          </a:p>
          <a:p>
            <a:pPr algn="just"/>
            <a:r>
              <a:rPr lang="uk-UA" dirty="0">
                <a:latin typeface="+mj-lt"/>
                <a:cs typeface="Times New Roman" panose="02020603050405020304" pitchFamily="18" charset="0"/>
              </a:rPr>
              <a:t>- соціально-психологічну адаптацію; </a:t>
            </a:r>
          </a:p>
          <a:p>
            <a:pPr algn="just"/>
            <a:r>
              <a:rPr lang="uk-UA" dirty="0">
                <a:latin typeface="+mj-lt"/>
                <a:cs typeface="Times New Roman" panose="02020603050405020304" pitchFamily="18" charset="0"/>
              </a:rPr>
              <a:t>- представництво інтересів  в органах державної влади; </a:t>
            </a:r>
          </a:p>
          <a:p>
            <a:pPr algn="just"/>
            <a:r>
              <a:rPr lang="uk-UA" dirty="0">
                <a:latin typeface="+mj-lt"/>
                <a:cs typeface="Times New Roman" panose="02020603050405020304" pitchFamily="18" charset="0"/>
              </a:rPr>
              <a:t>- інформування та консультування з питань реалізації належних їм пільг і гарантій; </a:t>
            </a:r>
          </a:p>
          <a:p>
            <a:pPr algn="just"/>
            <a:r>
              <a:rPr lang="uk-UA" dirty="0">
                <a:latin typeface="+mj-lt"/>
                <a:cs typeface="Times New Roman" panose="02020603050405020304" pitchFamily="18" charset="0"/>
              </a:rPr>
              <a:t>- соціальний супровід; </a:t>
            </a:r>
          </a:p>
          <a:p>
            <a:pPr algn="just"/>
            <a:r>
              <a:rPr lang="uk-UA" dirty="0">
                <a:latin typeface="+mj-lt"/>
                <a:cs typeface="Times New Roman" panose="02020603050405020304" pitchFamily="18" charset="0"/>
              </a:rPr>
              <a:t>- консультацію юриста.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2324100"/>
            <a:ext cx="4893006" cy="315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7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2156"/>
            <a:ext cx="9365627" cy="102848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1300" y="4202762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uk-UA" sz="4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895600" y="5847991"/>
            <a:ext cx="12420600" cy="762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266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498</Words>
  <Application>Microsoft Office PowerPoint</Application>
  <PresentationFormat>Довільний</PresentationFormat>
  <Paragraphs>80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Calibri</vt:lpstr>
      <vt:lpstr>Lucida Sans Unicode</vt:lpstr>
      <vt:lpstr>Times New Roman</vt:lpstr>
      <vt:lpstr>Office Theme</vt:lpstr>
      <vt:lpstr>Презентація PowerPoint</vt:lpstr>
      <vt:lpstr>Презентація PowerPoint</vt:lpstr>
      <vt:lpstr>Послуги, які можна отримати через «Адмінсервіс «Ветеран»:</vt:lpstr>
      <vt:lpstr>Протягом 2023 року:</vt:lpstr>
      <vt:lpstr>Презентація PowerPoint</vt:lpstr>
      <vt:lpstr>Презентація PowerPoint</vt:lpstr>
      <vt:lpstr>Консультативний центр підтримки військовослужбовців та членів їх сімей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Neutral Minimalist New Business Pitch Deck Presentation</dc:title>
  <dc:creator>Катерина Макаренко</dc:creator>
  <cp:keywords>DAF8UxDZ3Po,BADIZ-VwM_Q</cp:keywords>
  <cp:lastModifiedBy>us1</cp:lastModifiedBy>
  <cp:revision>87</cp:revision>
  <dcterms:created xsi:type="dcterms:W3CDTF">2024-02-09T20:28:05Z</dcterms:created>
  <dcterms:modified xsi:type="dcterms:W3CDTF">2024-04-15T07:13:07Z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2024-02-09T00:00:00Z</vt:filetime>
  </property>
  <property fmtid="{D5CDD505-2E9C-101B-9397-08002B2CF9AE}" pid="3" name="Creator">
    <vt:lpwstr>Canva</vt:lpwstr>
  </property>
  <property fmtid="{D5CDD505-2E9C-101B-9397-08002B2CF9AE}" pid="4" name="LastSaved">
    <vt:filetime>2024-02-09T00:00:00Z</vt:filetime>
  </property>
</Properties>
</file>